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18" r:id="rId1"/>
  </p:sldMasterIdLst>
  <p:notesMasterIdLst>
    <p:notesMasterId r:id="rId32"/>
  </p:notesMasterIdLst>
  <p:handoutMasterIdLst>
    <p:handoutMasterId r:id="rId33"/>
  </p:handoutMasterIdLst>
  <p:sldIdLst>
    <p:sldId id="256" r:id="rId2"/>
    <p:sldId id="262" r:id="rId3"/>
    <p:sldId id="263" r:id="rId4"/>
    <p:sldId id="261" r:id="rId5"/>
    <p:sldId id="264" r:id="rId6"/>
    <p:sldId id="270" r:id="rId7"/>
    <p:sldId id="265" r:id="rId8"/>
    <p:sldId id="266" r:id="rId9"/>
    <p:sldId id="257" r:id="rId10"/>
    <p:sldId id="267" r:id="rId11"/>
    <p:sldId id="258" r:id="rId12"/>
    <p:sldId id="260" r:id="rId13"/>
    <p:sldId id="271" r:id="rId14"/>
    <p:sldId id="272" r:id="rId15"/>
    <p:sldId id="269" r:id="rId16"/>
    <p:sldId id="298" r:id="rId17"/>
    <p:sldId id="300" r:id="rId18"/>
    <p:sldId id="297" r:id="rId19"/>
    <p:sldId id="283" r:id="rId20"/>
    <p:sldId id="285" r:id="rId21"/>
    <p:sldId id="286" r:id="rId22"/>
    <p:sldId id="273" r:id="rId23"/>
    <p:sldId id="274" r:id="rId24"/>
    <p:sldId id="301" r:id="rId25"/>
    <p:sldId id="302" r:id="rId26"/>
    <p:sldId id="303" r:id="rId27"/>
    <p:sldId id="304" r:id="rId28"/>
    <p:sldId id="305" r:id="rId29"/>
    <p:sldId id="307" r:id="rId30"/>
    <p:sldId id="306" r:id="rId3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2304" y="-680"/>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8EEC44-4275-4348-BDAD-277E002DD728}" type="datetime1">
              <a:rPr lang="es-CO" smtClean="0"/>
              <a:t>29/06/16</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ES" smtClean="0"/>
              <a:t>ABOGADO URBANISTA NELSON URIBE RAMIREZ</a:t>
            </a:r>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D8BB09-07D6-2942-B56D-EFF4C4B83898}" type="slidenum">
              <a:rPr lang="es-ES" smtClean="0"/>
              <a:t>‹Nr.›</a:t>
            </a:fld>
            <a:endParaRPr lang="es-ES"/>
          </a:p>
        </p:txBody>
      </p:sp>
    </p:spTree>
    <p:extLst>
      <p:ext uri="{BB962C8B-B14F-4D97-AF65-F5344CB8AC3E}">
        <p14:creationId xmlns:p14="http://schemas.microsoft.com/office/powerpoint/2010/main" val="1782458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3A3B5-B40D-0544-81EA-0A7C3DF6005D}" type="datetime1">
              <a:rPr lang="es-CO" smtClean="0"/>
              <a:t>29/06/16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ES" smtClean="0"/>
              <a:t>ABOGADO URBANISTA NELSON URIBE RAMIREZ</a:t>
            </a:r>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BF198-FBF8-1C43-889D-98238B327C08}" type="slidenum">
              <a:rPr lang="es-ES" smtClean="0"/>
              <a:t>‹Nr.›</a:t>
            </a:fld>
            <a:endParaRPr lang="es-ES"/>
          </a:p>
        </p:txBody>
      </p:sp>
    </p:spTree>
    <p:extLst>
      <p:ext uri="{BB962C8B-B14F-4D97-AF65-F5344CB8AC3E}">
        <p14:creationId xmlns:p14="http://schemas.microsoft.com/office/powerpoint/2010/main" val="105880959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A5BF198-FBF8-1C43-889D-98238B327C08}" type="slidenum">
              <a:rPr lang="es-ES" smtClean="0"/>
              <a:t>1</a:t>
            </a:fld>
            <a:endParaRPr lang="es-ES"/>
          </a:p>
        </p:txBody>
      </p:sp>
      <p:sp>
        <p:nvSpPr>
          <p:cNvPr id="5" name="Marcador de pie de página 4"/>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61669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6D9CF1-FB7E-F44B-A6F9-72A3AC24A6B3}" type="slidenum">
              <a:rPr lang="en-US"/>
              <a:pPr>
                <a:defRPr/>
              </a:pPr>
              <a:t>16</a:t>
            </a:fld>
            <a:endParaRPr lang="en-US"/>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pPr eaLnBrk="1" hangingPunct="1">
              <a:defRPr/>
            </a:pPr>
            <a:endParaRPr lang="en-US" smtClean="0">
              <a:cs typeface="+mn-cs"/>
            </a:endParaRPr>
          </a:p>
        </p:txBody>
      </p:sp>
      <p:sp>
        <p:nvSpPr>
          <p:cNvPr id="2" name="Marcador de pie de página 1"/>
          <p:cNvSpPr>
            <a:spLocks noGrp="1"/>
          </p:cNvSpPr>
          <p:nvPr>
            <p:ph type="ftr" sz="quarter" idx="10"/>
          </p:nvPr>
        </p:nvSpPr>
        <p:spPr/>
        <p:txBody>
          <a:bodyPr/>
          <a:lstStyle/>
          <a:p>
            <a:r>
              <a:rPr lang="es-ES" smtClean="0"/>
              <a:t>ABOGADO URBANISTA NELSON URIBE RAMIREZ</a:t>
            </a:r>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E784C1-4E41-6E4E-8A38-C7EB9F89CC42}" type="slidenum">
              <a:rPr lang="en-US"/>
              <a:pPr>
                <a:defRPr/>
              </a:pPr>
              <a:t>17</a:t>
            </a:fld>
            <a:endParaRPr lang="en-US"/>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pPr eaLnBrk="1" hangingPunct="1">
              <a:defRPr/>
            </a:pPr>
            <a:endParaRPr lang="en-US" smtClean="0">
              <a:cs typeface="+mn-cs"/>
            </a:endParaRPr>
          </a:p>
        </p:txBody>
      </p:sp>
      <p:sp>
        <p:nvSpPr>
          <p:cNvPr id="2" name="Marcador de pie de página 1"/>
          <p:cNvSpPr>
            <a:spLocks noGrp="1"/>
          </p:cNvSpPr>
          <p:nvPr>
            <p:ph type="ftr" sz="quarter" idx="10"/>
          </p:nvPr>
        </p:nvSpPr>
        <p:spPr/>
        <p:txBody>
          <a:bodyPr/>
          <a:lstStyle/>
          <a:p>
            <a:r>
              <a:rPr lang="es-ES" smtClean="0"/>
              <a:t>ABOGADO URBANISTA NELSON URIBE RAMIREZ</a:t>
            </a:r>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EF79F2-E040-0C4C-A239-D1FE31A9ED06}" type="slidenum">
              <a:rPr lang="en-US"/>
              <a:pPr>
                <a:defRPr/>
              </a:pPr>
              <a:t>18</a:t>
            </a:fld>
            <a:endParaRPr lang="en-US"/>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pPr eaLnBrk="1" hangingPunct="1">
              <a:defRPr/>
            </a:pPr>
            <a:endParaRPr lang="en-US" smtClean="0">
              <a:cs typeface="+mn-cs"/>
            </a:endParaRPr>
          </a:p>
        </p:txBody>
      </p:sp>
      <p:sp>
        <p:nvSpPr>
          <p:cNvPr id="2" name="Marcador de pie de página 1"/>
          <p:cNvSpPr>
            <a:spLocks noGrp="1"/>
          </p:cNvSpPr>
          <p:nvPr>
            <p:ph type="ftr" sz="quarter" idx="10"/>
          </p:nvPr>
        </p:nvSpPr>
        <p:spPr/>
        <p:txBody>
          <a:bodyPr/>
          <a:lstStyle/>
          <a:p>
            <a:r>
              <a:rPr lang="es-ES" smtClean="0"/>
              <a:t>ABOGADO URBANISTA NELSON URIBE RAMIREZ</a:t>
            </a:r>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_tradnl" smtClean="0"/>
              <a:t>Clic para editar título</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AF778B7-18C0-E642-BA7C-7BA6549F1802}" type="datetime1">
              <a:rPr lang="es-CO" smtClean="0"/>
              <a:t>29/06/16</a:t>
            </a:fld>
            <a:endParaRPr lang="en-US" dirty="0"/>
          </a:p>
        </p:txBody>
      </p:sp>
      <p:sp>
        <p:nvSpPr>
          <p:cNvPr id="5" name="Footer Placeholder 4"/>
          <p:cNvSpPr>
            <a:spLocks noGrp="1"/>
          </p:cNvSpPr>
          <p:nvPr>
            <p:ph type="ftr" sz="quarter" idx="11"/>
          </p:nvPr>
        </p:nvSpPr>
        <p:spPr/>
        <p:txBody>
          <a:bodyPr/>
          <a:lstStyle/>
          <a:p>
            <a:r>
              <a:rPr lang="en-US" smtClean="0"/>
              <a:t>ABOGADO URBANISTA NELSON URIBE RAMIREZ</a:t>
            </a:r>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68F11BC8-E096-D544-A53F-21506929A609}" type="datetime1">
              <a:rPr lang="es-CO" smtClean="0"/>
              <a:t>29/06/16</a:t>
            </a:fld>
            <a:endParaRPr lang="es-ES"/>
          </a:p>
        </p:txBody>
      </p:sp>
      <p:sp>
        <p:nvSpPr>
          <p:cNvPr id="5" name="Footer Placeholder 4"/>
          <p:cNvSpPr>
            <a:spLocks noGrp="1"/>
          </p:cNvSpPr>
          <p:nvPr>
            <p:ph type="ftr" sz="quarter" idx="11"/>
          </p:nvPr>
        </p:nvSpPr>
        <p:spPr/>
        <p:txBody>
          <a:bodyPr/>
          <a:lstStyle/>
          <a:p>
            <a:r>
              <a:rPr lang="es-ES" smtClean="0"/>
              <a:t>ABOGADO URBANISTA NELSON URIBE RAMIREZ</a:t>
            </a:r>
            <a:endParaRPr lang="es-ES"/>
          </a:p>
        </p:txBody>
      </p:sp>
      <p:sp>
        <p:nvSpPr>
          <p:cNvPr id="6" name="Slide Number Placeholder 5"/>
          <p:cNvSpPr>
            <a:spLocks noGrp="1"/>
          </p:cNvSpPr>
          <p:nvPr>
            <p:ph type="sldNum" sz="quarter" idx="12"/>
          </p:nvPr>
        </p:nvSpPr>
        <p:spPr/>
        <p:txBody>
          <a:bodyPr/>
          <a:lstStyle/>
          <a:p>
            <a:fld id="{06CBE025-D97B-D34B-9C92-DBCA531ACE36}"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A2F76E-E252-6245-98C3-A202B71A64DD}" type="datetime1">
              <a:rPr lang="es-CO" smtClean="0"/>
              <a:t>29/06/16</a:t>
            </a:fld>
            <a:endParaRPr lang="es-ES"/>
          </a:p>
        </p:txBody>
      </p:sp>
      <p:sp>
        <p:nvSpPr>
          <p:cNvPr id="5" name="Footer Placeholder 4"/>
          <p:cNvSpPr>
            <a:spLocks noGrp="1"/>
          </p:cNvSpPr>
          <p:nvPr>
            <p:ph type="ftr" sz="quarter" idx="11"/>
          </p:nvPr>
        </p:nvSpPr>
        <p:spPr/>
        <p:txBody>
          <a:bodyPr/>
          <a:lstStyle/>
          <a:p>
            <a:r>
              <a:rPr lang="es-ES" smtClean="0"/>
              <a:t>ABOGADO URBANISTA NELSON URIBE RAMIREZ</a:t>
            </a:r>
            <a:endParaRPr lang="es-ES"/>
          </a:p>
        </p:txBody>
      </p:sp>
      <p:sp>
        <p:nvSpPr>
          <p:cNvPr id="6" name="Slide Number Placeholder 5"/>
          <p:cNvSpPr>
            <a:spLocks noGrp="1"/>
          </p:cNvSpPr>
          <p:nvPr>
            <p:ph type="sldNum" sz="quarter" idx="12"/>
          </p:nvPr>
        </p:nvSpPr>
        <p:spPr/>
        <p:txBody>
          <a:bodyPr/>
          <a:lstStyle/>
          <a:p>
            <a:fld id="{06CBE025-D97B-D34B-9C92-DBCA531ACE36}" type="slidenum">
              <a:rPr lang="es-ES" smtClean="0"/>
              <a:t>‹Nr.›</a:t>
            </a:fld>
            <a:endParaRPr lang="es-E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32BE5FDA-F8ED-B143-B4A5-EC685CD4D0E0}" type="datetime1">
              <a:rPr lang="es-CO" smtClean="0"/>
              <a:t>29/06/16</a:t>
            </a:fld>
            <a:endParaRPr lang="es-ES"/>
          </a:p>
        </p:txBody>
      </p:sp>
      <p:sp>
        <p:nvSpPr>
          <p:cNvPr id="5" name="Footer Placeholder 4"/>
          <p:cNvSpPr>
            <a:spLocks noGrp="1"/>
          </p:cNvSpPr>
          <p:nvPr>
            <p:ph type="ftr" sz="quarter" idx="11"/>
          </p:nvPr>
        </p:nvSpPr>
        <p:spPr/>
        <p:txBody>
          <a:bodyPr/>
          <a:lstStyle/>
          <a:p>
            <a:r>
              <a:rPr lang="es-ES" smtClean="0"/>
              <a:t>ABOGADO URBANISTA NELSON URIBE RAMIREZ</a:t>
            </a:r>
            <a:endParaRPr lang="es-ES"/>
          </a:p>
        </p:txBody>
      </p:sp>
      <p:sp>
        <p:nvSpPr>
          <p:cNvPr id="6" name="Slide Number Placeholder 5"/>
          <p:cNvSpPr>
            <a:spLocks noGrp="1"/>
          </p:cNvSpPr>
          <p:nvPr>
            <p:ph type="sldNum" sz="quarter" idx="12"/>
          </p:nvPr>
        </p:nvSpPr>
        <p:spPr/>
        <p:txBody>
          <a:bodyPr/>
          <a:lstStyle/>
          <a:p>
            <a:fld id="{06CBE025-D97B-D34B-9C92-DBCA531ACE36}" type="slidenum">
              <a:rPr lang="es-ES" smtClean="0"/>
              <a:t>‹Nr.›</a:t>
            </a:fld>
            <a:endParaRPr lang="es-ES"/>
          </a:p>
        </p:txBody>
      </p:sp>
      <p:sp>
        <p:nvSpPr>
          <p:cNvPr id="7" name="Title 6"/>
          <p:cNvSpPr>
            <a:spLocks noGrp="1"/>
          </p:cNvSpPr>
          <p:nvPr>
            <p:ph type="title"/>
          </p:nvPr>
        </p:nvSpPr>
        <p:spPr/>
        <p:txBody>
          <a:bodyPr/>
          <a:lstStyle/>
          <a:p>
            <a:r>
              <a:rPr lang="es-ES_tradnl" smtClean="0"/>
              <a:t>Clic para editar título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_tradnl" smtClean="0"/>
              <a:t>Clic para editar título</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31FF92A9-D3DD-754D-9431-F2E468948E00}" type="datetime1">
              <a:rPr lang="es-CO" smtClean="0"/>
              <a:t>29/06/16</a:t>
            </a:fld>
            <a:endParaRPr lang="en-US"/>
          </a:p>
        </p:txBody>
      </p:sp>
      <p:sp>
        <p:nvSpPr>
          <p:cNvPr id="5" name="Footer Placeholder 4"/>
          <p:cNvSpPr>
            <a:spLocks noGrp="1"/>
          </p:cNvSpPr>
          <p:nvPr>
            <p:ph type="ftr" sz="quarter" idx="11"/>
          </p:nvPr>
        </p:nvSpPr>
        <p:spPr/>
        <p:txBody>
          <a:bodyPr/>
          <a:lstStyle/>
          <a:p>
            <a:r>
              <a:rPr lang="en-US" smtClean="0"/>
              <a:t>ABOGADO URBANISTA NELSON URIBE RAMIREZ</a:t>
            </a:r>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5" name="Date Placeholder 4"/>
          <p:cNvSpPr>
            <a:spLocks noGrp="1"/>
          </p:cNvSpPr>
          <p:nvPr>
            <p:ph type="dt" sz="half" idx="10"/>
          </p:nvPr>
        </p:nvSpPr>
        <p:spPr/>
        <p:txBody>
          <a:bodyPr/>
          <a:lstStyle/>
          <a:p>
            <a:fld id="{ABB24BA2-0A23-AB42-80D7-E8E01C40B1A3}" type="datetime1">
              <a:rPr lang="es-CO" smtClean="0"/>
              <a:t>29/06/16</a:t>
            </a:fld>
            <a:endParaRPr lang="es-ES"/>
          </a:p>
        </p:txBody>
      </p:sp>
      <p:sp>
        <p:nvSpPr>
          <p:cNvPr id="6" name="Footer Placeholder 5"/>
          <p:cNvSpPr>
            <a:spLocks noGrp="1"/>
          </p:cNvSpPr>
          <p:nvPr>
            <p:ph type="ftr" sz="quarter" idx="11"/>
          </p:nvPr>
        </p:nvSpPr>
        <p:spPr/>
        <p:txBody>
          <a:bodyPr/>
          <a:lstStyle/>
          <a:p>
            <a:r>
              <a:rPr lang="es-ES" smtClean="0"/>
              <a:t>ABOGADO URBANISTA NELSON URIBE RAMIREZ</a:t>
            </a:r>
            <a:endParaRPr lang="es-ES"/>
          </a:p>
        </p:txBody>
      </p:sp>
      <p:sp>
        <p:nvSpPr>
          <p:cNvPr id="7" name="Slide Number Placeholder 6"/>
          <p:cNvSpPr>
            <a:spLocks noGrp="1"/>
          </p:cNvSpPr>
          <p:nvPr>
            <p:ph type="sldNum" sz="quarter" idx="12"/>
          </p:nvPr>
        </p:nvSpPr>
        <p:spPr/>
        <p:txBody>
          <a:bodyPr/>
          <a:lstStyle/>
          <a:p>
            <a:fld id="{06CBE025-D97B-D34B-9C92-DBCA531ACE36}" type="slidenum">
              <a:rPr lang="es-ES" smtClean="0"/>
              <a:t>‹Nr.›</a:t>
            </a:fld>
            <a:endParaRPr lang="es-ES"/>
          </a:p>
        </p:txBody>
      </p:sp>
      <p:sp>
        <p:nvSpPr>
          <p:cNvPr id="9" name="Content Placeholder 8"/>
          <p:cNvSpPr>
            <a:spLocks noGrp="1"/>
          </p:cNvSpPr>
          <p:nvPr>
            <p:ph sz="quarter" idx="13"/>
          </p:nvPr>
        </p:nvSpPr>
        <p:spPr>
          <a:xfrm>
            <a:off x="676655" y="2679192"/>
            <a:ext cx="3822192" cy="34472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F01E5AE4-9563-E649-8724-480A136F5ECC}" type="datetime1">
              <a:rPr lang="es-CO" smtClean="0"/>
              <a:t>29/06/16</a:t>
            </a:fld>
            <a:endParaRPr lang="es-ES"/>
          </a:p>
        </p:txBody>
      </p:sp>
      <p:sp>
        <p:nvSpPr>
          <p:cNvPr id="8" name="Footer Placeholder 7"/>
          <p:cNvSpPr>
            <a:spLocks noGrp="1"/>
          </p:cNvSpPr>
          <p:nvPr>
            <p:ph type="ftr" sz="quarter" idx="11"/>
          </p:nvPr>
        </p:nvSpPr>
        <p:spPr/>
        <p:txBody>
          <a:bodyPr/>
          <a:lstStyle/>
          <a:p>
            <a:r>
              <a:rPr lang="es-ES" smtClean="0"/>
              <a:t>ABOGADO URBANISTA NELSON URIBE RAMIREZ</a:t>
            </a:r>
            <a:endParaRPr lang="es-ES"/>
          </a:p>
        </p:txBody>
      </p:sp>
      <p:sp>
        <p:nvSpPr>
          <p:cNvPr id="9" name="Slide Number Placeholder 8"/>
          <p:cNvSpPr>
            <a:spLocks noGrp="1"/>
          </p:cNvSpPr>
          <p:nvPr>
            <p:ph type="sldNum" sz="quarter" idx="12"/>
          </p:nvPr>
        </p:nvSpPr>
        <p:spPr/>
        <p:txBody>
          <a:bodyPr/>
          <a:lstStyle/>
          <a:p>
            <a:fld id="{06CBE025-D97B-D34B-9C92-DBCA531ACE36}" type="slidenum">
              <a:rPr lang="es-ES" smtClean="0"/>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D855B876-58CE-5B47-A11D-A7E959B4AC90}" type="datetime1">
              <a:rPr lang="es-CO" smtClean="0"/>
              <a:t>29/06/16</a:t>
            </a:fld>
            <a:endParaRPr lang="es-ES"/>
          </a:p>
        </p:txBody>
      </p:sp>
      <p:sp>
        <p:nvSpPr>
          <p:cNvPr id="4" name="Footer Placeholder 3"/>
          <p:cNvSpPr>
            <a:spLocks noGrp="1"/>
          </p:cNvSpPr>
          <p:nvPr>
            <p:ph type="ftr" sz="quarter" idx="11"/>
          </p:nvPr>
        </p:nvSpPr>
        <p:spPr/>
        <p:txBody>
          <a:bodyPr/>
          <a:lstStyle/>
          <a:p>
            <a:r>
              <a:rPr lang="es-ES" smtClean="0"/>
              <a:t>ABOGADO URBANISTA NELSON URIBE RAMIREZ</a:t>
            </a:r>
            <a:endParaRPr lang="es-ES"/>
          </a:p>
        </p:txBody>
      </p:sp>
      <p:sp>
        <p:nvSpPr>
          <p:cNvPr id="5" name="Slide Number Placeholder 4"/>
          <p:cNvSpPr>
            <a:spLocks noGrp="1"/>
          </p:cNvSpPr>
          <p:nvPr>
            <p:ph type="sldNum" sz="quarter" idx="12"/>
          </p:nvPr>
        </p:nvSpPr>
        <p:spPr/>
        <p:txBody>
          <a:bodyPr/>
          <a:lstStyle/>
          <a:p>
            <a:fld id="{06CBE025-D97B-D34B-9C92-DBCA531ACE36}"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9CC30ED-FC9B-344C-B254-03CE29CC32AE}" type="datetime1">
              <a:rPr lang="es-CO" smtClean="0"/>
              <a:t>29/06/16</a:t>
            </a:fld>
            <a:endParaRPr lang="es-ES"/>
          </a:p>
        </p:txBody>
      </p:sp>
      <p:sp>
        <p:nvSpPr>
          <p:cNvPr id="3" name="Footer Placeholder 2"/>
          <p:cNvSpPr>
            <a:spLocks noGrp="1"/>
          </p:cNvSpPr>
          <p:nvPr>
            <p:ph type="ftr" sz="quarter" idx="11"/>
          </p:nvPr>
        </p:nvSpPr>
        <p:spPr/>
        <p:txBody>
          <a:bodyPr/>
          <a:lstStyle/>
          <a:p>
            <a:r>
              <a:rPr lang="es-ES" smtClean="0"/>
              <a:t>ABOGADO URBANISTA NELSON URIBE RAMIREZ</a:t>
            </a:r>
            <a:endParaRPr lang="es-ES"/>
          </a:p>
        </p:txBody>
      </p:sp>
      <p:sp>
        <p:nvSpPr>
          <p:cNvPr id="4" name="Slide Number Placeholder 3"/>
          <p:cNvSpPr>
            <a:spLocks noGrp="1"/>
          </p:cNvSpPr>
          <p:nvPr>
            <p:ph type="sldNum" sz="quarter" idx="12"/>
          </p:nvPr>
        </p:nvSpPr>
        <p:spPr/>
        <p:txBody>
          <a:bodyPr/>
          <a:lstStyle/>
          <a:p>
            <a:fld id="{06CBE025-D97B-D34B-9C92-DBCA531ACE36}"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A0C1A62-BF9F-854F-AB0B-BF27AAC2604C}" type="datetime1">
              <a:rPr lang="es-CO" smtClean="0"/>
              <a:t>29/06/16</a:t>
            </a:fld>
            <a:endParaRPr lang="es-ES"/>
          </a:p>
        </p:txBody>
      </p:sp>
      <p:sp>
        <p:nvSpPr>
          <p:cNvPr id="6" name="Footer Placeholder 5"/>
          <p:cNvSpPr>
            <a:spLocks noGrp="1"/>
          </p:cNvSpPr>
          <p:nvPr>
            <p:ph type="ftr" sz="quarter" idx="11"/>
          </p:nvPr>
        </p:nvSpPr>
        <p:spPr/>
        <p:txBody>
          <a:bodyPr/>
          <a:lstStyle/>
          <a:p>
            <a:r>
              <a:rPr lang="es-ES" smtClean="0"/>
              <a:t>ABOGADO URBANISTA NELSON URIBE RAMIREZ</a:t>
            </a:r>
            <a:endParaRPr lang="es-ES"/>
          </a:p>
        </p:txBody>
      </p:sp>
      <p:sp>
        <p:nvSpPr>
          <p:cNvPr id="7" name="Slide Number Placeholder 6"/>
          <p:cNvSpPr>
            <a:spLocks noGrp="1"/>
          </p:cNvSpPr>
          <p:nvPr>
            <p:ph type="sldNum" sz="quarter" idx="12"/>
          </p:nvPr>
        </p:nvSpPr>
        <p:spPr/>
        <p:txBody>
          <a:bodyPr/>
          <a:lstStyle/>
          <a:p>
            <a:fld id="{06CBE025-D97B-D34B-9C92-DBCA531ACE36}" type="slidenum">
              <a:rPr lang="es-ES" smtClean="0"/>
              <a:t>‹Nr.›</a:t>
            </a:fld>
            <a:endParaRPr lang="es-E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_tradnl" smtClean="0"/>
              <a:t>Clic para editar título</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_tradnl" smtClean="0"/>
              <a:t>Clic para editar título</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D47D0F14-A257-5A41-993E-3D115F3F9282}" type="datetime1">
              <a:rPr lang="es-CO" smtClean="0"/>
              <a:t>29/06/16</a:t>
            </a:fld>
            <a:endParaRPr lang="es-ES"/>
          </a:p>
        </p:txBody>
      </p:sp>
      <p:sp>
        <p:nvSpPr>
          <p:cNvPr id="6" name="Footer Placeholder 5"/>
          <p:cNvSpPr>
            <a:spLocks noGrp="1"/>
          </p:cNvSpPr>
          <p:nvPr>
            <p:ph type="ftr" sz="quarter" idx="11"/>
          </p:nvPr>
        </p:nvSpPr>
        <p:spPr/>
        <p:txBody>
          <a:bodyPr/>
          <a:lstStyle/>
          <a:p>
            <a:r>
              <a:rPr lang="es-ES" smtClean="0"/>
              <a:t>ABOGADO URBANISTA NELSON URIBE RAMIREZ</a:t>
            </a:r>
            <a:endParaRPr lang="es-ES"/>
          </a:p>
        </p:txBody>
      </p:sp>
      <p:sp>
        <p:nvSpPr>
          <p:cNvPr id="7" name="Slide Number Placeholder 6"/>
          <p:cNvSpPr>
            <a:spLocks noGrp="1"/>
          </p:cNvSpPr>
          <p:nvPr>
            <p:ph type="sldNum" sz="quarter" idx="12"/>
          </p:nvPr>
        </p:nvSpPr>
        <p:spPr/>
        <p:txBody>
          <a:bodyPr/>
          <a:lstStyle/>
          <a:p>
            <a:fld id="{06CBE025-D97B-D34B-9C92-DBCA531ACE36}" type="slidenum">
              <a:rPr lang="es-ES" smtClean="0"/>
              <a:t>‹Nr.›</a:t>
            </a:fld>
            <a:endParaRPr lang="es-E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E082552-36EF-FD49-AF48-03E94196E29B}" type="datetime1">
              <a:rPr lang="es-CO" smtClean="0"/>
              <a:t>29/06/16</a:t>
            </a:fld>
            <a:endParaRPr lang="es-E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s-ES" smtClean="0"/>
              <a:t>ABOGADO URBANISTA NELSON URIBE RAMIREZ</a:t>
            </a:r>
            <a:endParaRPr lang="es-E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6CBE025-D97B-D34B-9C92-DBCA531ACE36}" type="slidenum">
              <a:rPr lang="es-ES" smtClean="0"/>
              <a:t>‹Nr.›</a:t>
            </a:fld>
            <a:endParaRPr lang="es-E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caldiabogota.gov.co/sisjur/normas/Norma1.jsp?i=1464%23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caldiabogota.gov.co/sisjur/normas/Norma1.jsp?i=37334%2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544286"/>
            <a:ext cx="7772400" cy="1185333"/>
          </a:xfrm>
        </p:spPr>
        <p:txBody>
          <a:bodyPr>
            <a:normAutofit/>
          </a:bodyPr>
          <a:lstStyle/>
          <a:p>
            <a:r>
              <a:rPr lang="es-ES" sz="3200" b="1" dirty="0" smtClean="0"/>
              <a:t>TRIPTICO DEL DESARROLLO FISICO TERRITORIAL</a:t>
            </a:r>
            <a:endParaRPr lang="es-ES" sz="3200" b="1" dirty="0"/>
          </a:p>
        </p:txBody>
      </p:sp>
      <p:sp>
        <p:nvSpPr>
          <p:cNvPr id="3" name="Subtítulo 2"/>
          <p:cNvSpPr>
            <a:spLocks noGrp="1"/>
          </p:cNvSpPr>
          <p:nvPr>
            <p:ph type="subTitle" idx="1"/>
          </p:nvPr>
        </p:nvSpPr>
        <p:spPr>
          <a:xfrm>
            <a:off x="1371600" y="2455334"/>
            <a:ext cx="6400800" cy="1596572"/>
          </a:xfrm>
        </p:spPr>
        <p:txBody>
          <a:bodyPr>
            <a:noAutofit/>
          </a:bodyPr>
          <a:lstStyle/>
          <a:p>
            <a:r>
              <a:rPr lang="es-ES" sz="2400" dirty="0" smtClean="0"/>
              <a:t>FUNCION DE PLANIFICACIÓN</a:t>
            </a:r>
          </a:p>
          <a:p>
            <a:endParaRPr lang="es-ES" sz="2400" dirty="0" smtClean="0"/>
          </a:p>
          <a:p>
            <a:r>
              <a:rPr lang="es-ES" sz="2400" dirty="0" smtClean="0"/>
              <a:t>FUNCIÓN DE APLICACIÓN (INTERPRETACIÓN)</a:t>
            </a:r>
          </a:p>
          <a:p>
            <a:endParaRPr lang="es-ES" sz="2400" dirty="0" smtClean="0"/>
          </a:p>
          <a:p>
            <a:r>
              <a:rPr lang="es-ES" sz="2400" dirty="0" smtClean="0"/>
              <a:t>FUNCIÓN DE CONTROL</a:t>
            </a:r>
            <a:endParaRPr lang="es-ES" sz="2400" dirty="0"/>
          </a:p>
        </p:txBody>
      </p:sp>
      <p:sp>
        <p:nvSpPr>
          <p:cNvPr id="4" name="Marcador de pie de página 3"/>
          <p:cNvSpPr>
            <a:spLocks noGrp="1"/>
          </p:cNvSpPr>
          <p:nvPr>
            <p:ph type="ftr" sz="quarter" idx="11"/>
          </p:nvPr>
        </p:nvSpPr>
        <p:spPr/>
        <p:txBody>
          <a:bodyPr/>
          <a:lstStyle/>
          <a:p>
            <a:r>
              <a:rPr lang="en-US" smtClean="0"/>
              <a:t>ABOGADO URBANISTA NELSON URIBE RAMIREZ</a:t>
            </a:r>
            <a:endParaRPr lang="en-US" dirty="0"/>
          </a:p>
        </p:txBody>
      </p:sp>
    </p:spTree>
    <p:extLst>
      <p:ext uri="{BB962C8B-B14F-4D97-AF65-F5344CB8AC3E}">
        <p14:creationId xmlns:p14="http://schemas.microsoft.com/office/powerpoint/2010/main" val="268500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7686" y="2103740"/>
            <a:ext cx="7408333" cy="4022423"/>
          </a:xfrm>
        </p:spPr>
        <p:txBody>
          <a:bodyPr>
            <a:noAutofit/>
          </a:bodyPr>
          <a:lstStyle/>
          <a:p>
            <a:pPr marL="0" indent="0" algn="just">
              <a:buNone/>
            </a:pPr>
            <a:r>
              <a:rPr lang="es-ES" sz="2800" dirty="0" smtClean="0"/>
              <a:t>Es </a:t>
            </a:r>
            <a:r>
              <a:rPr lang="es-ES" sz="2800" dirty="0"/>
              <a:t>el instrumento </a:t>
            </a:r>
            <a:r>
              <a:rPr lang="es-ES" sz="2800" b="1" dirty="0">
                <a:solidFill>
                  <a:srgbClr val="FF0000"/>
                </a:solidFill>
              </a:rPr>
              <a:t>básico </a:t>
            </a:r>
            <a:r>
              <a:rPr lang="es-ES" sz="2800" dirty="0"/>
              <a:t>para desarrollar el proceso de ordenamiento del territorio municipal. </a:t>
            </a:r>
            <a:endParaRPr lang="es-ES" sz="2800" dirty="0" smtClean="0"/>
          </a:p>
          <a:p>
            <a:pPr marL="0" indent="0" algn="just">
              <a:buNone/>
            </a:pPr>
            <a:endParaRPr lang="es-ES" sz="2800" dirty="0"/>
          </a:p>
          <a:p>
            <a:pPr marL="0" indent="0" algn="just">
              <a:buNone/>
            </a:pPr>
            <a:r>
              <a:rPr lang="es-ES" sz="2800" dirty="0" smtClean="0"/>
              <a:t>Se </a:t>
            </a:r>
            <a:r>
              <a:rPr lang="es-ES" sz="2800" dirty="0"/>
              <a:t>define como el conjunto de objetivos, directrices, políticas, estrategias, metas, programas, actuaciones y normas adoptadas para </a:t>
            </a:r>
            <a:r>
              <a:rPr lang="es-ES" sz="2800" b="1" dirty="0">
                <a:solidFill>
                  <a:srgbClr val="FF0000"/>
                </a:solidFill>
              </a:rPr>
              <a:t>orientar</a:t>
            </a:r>
            <a:r>
              <a:rPr lang="es-ES" sz="2800" dirty="0"/>
              <a:t> y </a:t>
            </a:r>
            <a:r>
              <a:rPr lang="es-ES" sz="2800" b="1" dirty="0">
                <a:solidFill>
                  <a:srgbClr val="FF0000"/>
                </a:solidFill>
              </a:rPr>
              <a:t>administrar </a:t>
            </a:r>
            <a:r>
              <a:rPr lang="es-ES" sz="2800" dirty="0"/>
              <a:t>el desarrollo físico del territorio y la utilización del suelo.</a:t>
            </a:r>
          </a:p>
        </p:txBody>
      </p:sp>
      <p:sp>
        <p:nvSpPr>
          <p:cNvPr id="2" name="Título 1"/>
          <p:cNvSpPr>
            <a:spLocks noGrp="1"/>
          </p:cNvSpPr>
          <p:nvPr>
            <p:ph type="title"/>
          </p:nvPr>
        </p:nvSpPr>
        <p:spPr/>
        <p:txBody>
          <a:bodyPr>
            <a:normAutofit fontScale="90000"/>
          </a:bodyPr>
          <a:lstStyle/>
          <a:p>
            <a:r>
              <a:rPr lang="es-ES" b="1" dirty="0" smtClean="0"/>
              <a:t>PLANES DE ORDENAMIENTO TERRITORIAL</a:t>
            </a:r>
            <a:endParaRPr lang="es-ES"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375110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067" y="2261810"/>
            <a:ext cx="7408333" cy="3864353"/>
          </a:xfrm>
        </p:spPr>
        <p:txBody>
          <a:bodyPr>
            <a:normAutofit/>
          </a:bodyPr>
          <a:lstStyle/>
          <a:p>
            <a:pPr algn="ctr">
              <a:buFontTx/>
              <a:buChar char="-"/>
            </a:pPr>
            <a:r>
              <a:rPr lang="es-ES" sz="1600" dirty="0" smtClean="0"/>
              <a:t>ORDENAMIENTO TERRITORIAL Y DESARROLLO FISICO TERRITORIAL</a:t>
            </a:r>
          </a:p>
          <a:p>
            <a:pPr marL="0" indent="0" algn="ctr">
              <a:buNone/>
            </a:pPr>
            <a:endParaRPr lang="es-ES" sz="1600" dirty="0" smtClean="0"/>
          </a:p>
          <a:p>
            <a:pPr algn="ctr">
              <a:buFontTx/>
              <a:buChar char="-"/>
            </a:pPr>
            <a:r>
              <a:rPr lang="es-ES" sz="1600" dirty="0" smtClean="0"/>
              <a:t>CONTENIDO CONSTITUCIONAL</a:t>
            </a:r>
          </a:p>
          <a:p>
            <a:pPr algn="ctr">
              <a:buFontTx/>
              <a:buChar char="-"/>
            </a:pPr>
            <a:endParaRPr lang="es-ES" sz="1600" dirty="0" smtClean="0"/>
          </a:p>
          <a:p>
            <a:pPr algn="ctr">
              <a:buFontTx/>
              <a:buChar char="-"/>
            </a:pPr>
            <a:r>
              <a:rPr lang="es-ES" sz="1600" dirty="0" smtClean="0"/>
              <a:t>CONCRESIÓN DE LA FUNCIÓN PÚBLICA DEL URBANISMO (ART. 3/ LEY 388-97)</a:t>
            </a:r>
          </a:p>
          <a:p>
            <a:pPr algn="ctr">
              <a:buFontTx/>
              <a:buChar char="-"/>
            </a:pPr>
            <a:endParaRPr lang="es-ES" sz="1600" dirty="0" smtClean="0"/>
          </a:p>
          <a:p>
            <a:pPr algn="ctr">
              <a:buFontTx/>
              <a:buChar char="-"/>
            </a:pPr>
            <a:r>
              <a:rPr lang="es-ES" sz="1600" dirty="0" smtClean="0"/>
              <a:t>EXPRESIÓN DE DESCENTRALIZACIÓN ADMINISTRATIVA</a:t>
            </a:r>
          </a:p>
          <a:p>
            <a:pPr algn="ctr">
              <a:buFontTx/>
              <a:buChar char="-"/>
            </a:pPr>
            <a:endParaRPr lang="es-ES" sz="1600" dirty="0" smtClean="0"/>
          </a:p>
          <a:p>
            <a:pPr algn="ctr">
              <a:buFontTx/>
              <a:buChar char="-"/>
            </a:pPr>
            <a:r>
              <a:rPr lang="es-ES" sz="1600" dirty="0" smtClean="0"/>
              <a:t>ACTO ADMINISTRATIVO DISCRECIONAL, MOTIVADO Y MIXTO (ART. 44 CPACA) </a:t>
            </a:r>
          </a:p>
          <a:p>
            <a:pPr marL="0" indent="0" algn="ctr">
              <a:buNone/>
            </a:pPr>
            <a:endParaRPr lang="es-ES" sz="1600" dirty="0" smtClean="0"/>
          </a:p>
          <a:p>
            <a:pPr algn="ctr">
              <a:buFontTx/>
              <a:buChar char="-"/>
            </a:pPr>
            <a:r>
              <a:rPr lang="es-ES" sz="1600" dirty="0" smtClean="0"/>
              <a:t>COMPETENCIA MUNICIPAL (ART. 9 – 23 LEY 388/97 -  INTROMISIÓN NACIONAL</a:t>
            </a:r>
          </a:p>
          <a:p>
            <a:pPr algn="ctr">
              <a:buFontTx/>
              <a:buChar char="-"/>
            </a:pPr>
            <a:endParaRPr lang="es-ES" sz="1600" dirty="0" smtClean="0"/>
          </a:p>
          <a:p>
            <a:pPr algn="ctr">
              <a:buFontTx/>
              <a:buChar char="-"/>
            </a:pPr>
            <a:r>
              <a:rPr lang="es-ES" sz="1600" dirty="0" smtClean="0"/>
              <a:t>EXPRESIÓN DIMENSIONAL (GRAFICO – DTS – ARTICULADO)</a:t>
            </a:r>
            <a:endParaRPr lang="es-ES" sz="1600" dirty="0"/>
          </a:p>
        </p:txBody>
      </p:sp>
      <p:sp>
        <p:nvSpPr>
          <p:cNvPr id="2" name="Título 1"/>
          <p:cNvSpPr>
            <a:spLocks noGrp="1"/>
          </p:cNvSpPr>
          <p:nvPr>
            <p:ph type="title"/>
          </p:nvPr>
        </p:nvSpPr>
        <p:spPr/>
        <p:txBody>
          <a:bodyPr>
            <a:normAutofit/>
          </a:bodyPr>
          <a:lstStyle/>
          <a:p>
            <a:r>
              <a:rPr lang="es-ES" sz="3200" b="1" dirty="0" smtClean="0"/>
              <a:t>NATURALEZA JURIDICA DEL P.O.T. Y SU LECTURA DIMENSIONAL</a:t>
            </a:r>
            <a:endParaRPr lang="es-ES" sz="3200" b="1"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70854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067" y="2963333"/>
            <a:ext cx="7408333" cy="3162830"/>
          </a:xfrm>
        </p:spPr>
        <p:txBody>
          <a:bodyPr/>
          <a:lstStyle/>
          <a:p>
            <a:pPr marL="0" indent="0" algn="ctr">
              <a:buNone/>
            </a:pPr>
            <a:r>
              <a:rPr lang="es-ES" dirty="0" smtClean="0"/>
              <a:t>DIMENSIONES </a:t>
            </a:r>
          </a:p>
          <a:p>
            <a:pPr marL="0" indent="0" algn="ctr">
              <a:buNone/>
            </a:pPr>
            <a:r>
              <a:rPr lang="es-ES" dirty="0" smtClean="0"/>
              <a:t>(FISICA, SOCIAL, ECONÓMICA, CULTURAL, ETC)</a:t>
            </a:r>
          </a:p>
          <a:p>
            <a:pPr marL="0" indent="0" algn="ctr">
              <a:buNone/>
            </a:pPr>
            <a:endParaRPr lang="es-ES" dirty="0"/>
          </a:p>
          <a:p>
            <a:pPr marL="0" indent="0" algn="ctr">
              <a:buNone/>
            </a:pPr>
            <a:r>
              <a:rPr lang="es-ES" dirty="0" smtClean="0"/>
              <a:t>RELACIONES </a:t>
            </a:r>
          </a:p>
          <a:p>
            <a:pPr marL="0" indent="0" algn="ctr">
              <a:buNone/>
            </a:pPr>
            <a:r>
              <a:rPr lang="es-ES" dirty="0" smtClean="0"/>
              <a:t>(ART. 21 LEY 388/97)</a:t>
            </a:r>
            <a:endParaRPr lang="es-ES" dirty="0"/>
          </a:p>
        </p:txBody>
      </p:sp>
      <p:sp>
        <p:nvSpPr>
          <p:cNvPr id="2" name="Título 1"/>
          <p:cNvSpPr>
            <a:spLocks noGrp="1"/>
          </p:cNvSpPr>
          <p:nvPr>
            <p:ph type="title"/>
          </p:nvPr>
        </p:nvSpPr>
        <p:spPr/>
        <p:txBody>
          <a:bodyPr>
            <a:normAutofit/>
          </a:bodyPr>
          <a:lstStyle/>
          <a:p>
            <a:r>
              <a:rPr lang="es-ES" sz="3600" b="1" dirty="0" smtClean="0"/>
              <a:t>P.O.T Y PLAN DE DESARROLLO</a:t>
            </a:r>
            <a:endParaRPr lang="es-ES" sz="3600" b="1"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58638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ES" sz="3200" dirty="0" smtClean="0"/>
              <a:t>URBANO</a:t>
            </a:r>
          </a:p>
          <a:p>
            <a:pPr marL="0" indent="0" algn="ctr">
              <a:buNone/>
            </a:pPr>
            <a:endParaRPr lang="es-ES" sz="3200" dirty="0" smtClean="0"/>
          </a:p>
          <a:p>
            <a:pPr marL="0" indent="0" algn="ctr">
              <a:buNone/>
            </a:pPr>
            <a:r>
              <a:rPr lang="es-ES" sz="3200" dirty="0" smtClean="0"/>
              <a:t>EXPANSIÓN URBANA</a:t>
            </a:r>
          </a:p>
          <a:p>
            <a:pPr marL="0" indent="0" algn="ctr">
              <a:buNone/>
            </a:pPr>
            <a:endParaRPr lang="es-ES" sz="3200" dirty="0"/>
          </a:p>
          <a:p>
            <a:pPr marL="0" indent="0" algn="ctr">
              <a:buNone/>
            </a:pPr>
            <a:r>
              <a:rPr lang="es-ES" sz="3200" dirty="0" smtClean="0"/>
              <a:t>RURAL</a:t>
            </a:r>
            <a:endParaRPr lang="es-ES" sz="3200" dirty="0"/>
          </a:p>
        </p:txBody>
      </p:sp>
      <p:sp>
        <p:nvSpPr>
          <p:cNvPr id="2" name="Título 1"/>
          <p:cNvSpPr>
            <a:spLocks noGrp="1"/>
          </p:cNvSpPr>
          <p:nvPr>
            <p:ph type="title"/>
          </p:nvPr>
        </p:nvSpPr>
        <p:spPr/>
        <p:txBody>
          <a:bodyPr/>
          <a:lstStyle/>
          <a:p>
            <a:r>
              <a:rPr lang="es-ES" b="1" dirty="0" smtClean="0"/>
              <a:t>CLASES DE SUELO</a:t>
            </a:r>
            <a:endParaRPr lang="es-ES" b="1"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172953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067" y="3072189"/>
            <a:ext cx="7408333" cy="3053973"/>
          </a:xfrm>
        </p:spPr>
        <p:txBody>
          <a:bodyPr>
            <a:normAutofit/>
          </a:bodyPr>
          <a:lstStyle/>
          <a:p>
            <a:pPr marL="0" indent="0" algn="ctr">
              <a:buNone/>
            </a:pPr>
            <a:r>
              <a:rPr lang="es-ES" sz="3200" dirty="0" smtClean="0"/>
              <a:t>SUBURBANO</a:t>
            </a:r>
          </a:p>
          <a:p>
            <a:pPr marL="0" indent="0" algn="ctr">
              <a:buNone/>
            </a:pPr>
            <a:endParaRPr lang="es-ES" sz="3200" dirty="0" smtClean="0"/>
          </a:p>
          <a:p>
            <a:pPr marL="0" indent="0" algn="ctr">
              <a:buNone/>
            </a:pPr>
            <a:endParaRPr lang="es-ES" sz="3200" dirty="0"/>
          </a:p>
          <a:p>
            <a:pPr marL="0" indent="0" algn="ctr">
              <a:buNone/>
            </a:pPr>
            <a:r>
              <a:rPr lang="es-ES" sz="3200" dirty="0" smtClean="0"/>
              <a:t>DE PROTECCIÓN</a:t>
            </a:r>
            <a:endParaRPr lang="es-ES" sz="3200" dirty="0"/>
          </a:p>
        </p:txBody>
      </p:sp>
      <p:sp>
        <p:nvSpPr>
          <p:cNvPr id="2" name="Título 1"/>
          <p:cNvSpPr>
            <a:spLocks noGrp="1"/>
          </p:cNvSpPr>
          <p:nvPr>
            <p:ph type="title"/>
          </p:nvPr>
        </p:nvSpPr>
        <p:spPr/>
        <p:txBody>
          <a:bodyPr/>
          <a:lstStyle/>
          <a:p>
            <a:r>
              <a:rPr lang="es-ES" b="1" dirty="0" smtClean="0"/>
              <a:t>CATEGORIAS DE SUELO</a:t>
            </a:r>
            <a:endParaRPr lang="es-ES" b="1"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3130879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067" y="2155051"/>
            <a:ext cx="7408333" cy="3971112"/>
          </a:xfrm>
        </p:spPr>
        <p:txBody>
          <a:bodyPr>
            <a:noAutofit/>
          </a:bodyPr>
          <a:lstStyle/>
          <a:p>
            <a:pPr marL="0" indent="0" algn="ctr">
              <a:buNone/>
            </a:pPr>
            <a:r>
              <a:rPr lang="es-ES" dirty="0" smtClean="0"/>
              <a:t>AMBIENTE</a:t>
            </a:r>
          </a:p>
          <a:p>
            <a:pPr marL="0" indent="0" algn="ctr">
              <a:buNone/>
            </a:pPr>
            <a:endParaRPr lang="es-ES" dirty="0"/>
          </a:p>
          <a:p>
            <a:pPr marL="0" indent="0" algn="ctr">
              <a:buNone/>
            </a:pPr>
            <a:r>
              <a:rPr lang="es-ES" dirty="0" smtClean="0"/>
              <a:t>ESPACIO PUBLICO</a:t>
            </a:r>
          </a:p>
          <a:p>
            <a:pPr marL="0" indent="0" algn="ctr">
              <a:buNone/>
            </a:pPr>
            <a:endParaRPr lang="es-ES" dirty="0"/>
          </a:p>
          <a:p>
            <a:pPr marL="0" indent="0" algn="ctr">
              <a:buNone/>
            </a:pPr>
            <a:r>
              <a:rPr lang="es-ES" dirty="0" smtClean="0"/>
              <a:t>VIAS</a:t>
            </a:r>
          </a:p>
          <a:p>
            <a:pPr marL="0" indent="0" algn="ctr">
              <a:buNone/>
            </a:pPr>
            <a:endParaRPr lang="es-ES" dirty="0"/>
          </a:p>
          <a:p>
            <a:pPr marL="0" indent="0" algn="ctr">
              <a:buNone/>
            </a:pPr>
            <a:r>
              <a:rPr lang="es-ES" dirty="0" smtClean="0"/>
              <a:t>SERVICIOS PUBLICOS</a:t>
            </a:r>
          </a:p>
          <a:p>
            <a:pPr marL="0" indent="0" algn="ctr">
              <a:buNone/>
            </a:pPr>
            <a:endParaRPr lang="es-ES" dirty="0" smtClean="0"/>
          </a:p>
          <a:p>
            <a:pPr marL="0" indent="0" algn="ctr">
              <a:buNone/>
            </a:pPr>
            <a:r>
              <a:rPr lang="es-ES" dirty="0" smtClean="0"/>
              <a:t>EQUIPAMIENTOS COLECTIVOS</a:t>
            </a:r>
          </a:p>
        </p:txBody>
      </p:sp>
      <p:sp>
        <p:nvSpPr>
          <p:cNvPr id="2" name="Título 1"/>
          <p:cNvSpPr>
            <a:spLocks noGrp="1"/>
          </p:cNvSpPr>
          <p:nvPr>
            <p:ph type="title"/>
          </p:nvPr>
        </p:nvSpPr>
        <p:spPr/>
        <p:txBody>
          <a:bodyPr>
            <a:normAutofit/>
          </a:bodyPr>
          <a:lstStyle/>
          <a:p>
            <a:r>
              <a:rPr lang="es-ES" b="1" dirty="0" smtClean="0"/>
              <a:t>SISTEMAS ESTRUCTURANTES</a:t>
            </a:r>
            <a:endParaRPr lang="es-ES" b="1"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279148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40" name="Group 368"/>
          <p:cNvGraphicFramePr>
            <a:graphicFrameLocks noGrp="1"/>
          </p:cNvGraphicFramePr>
          <p:nvPr>
            <p:extLst>
              <p:ext uri="{D42A27DB-BD31-4B8C-83A1-F6EECF244321}">
                <p14:modId xmlns:p14="http://schemas.microsoft.com/office/powerpoint/2010/main" val="926404446"/>
              </p:ext>
            </p:extLst>
          </p:nvPr>
        </p:nvGraphicFramePr>
        <p:xfrm>
          <a:off x="539750" y="284093"/>
          <a:ext cx="8064500" cy="6536613"/>
        </p:xfrm>
        <a:graphic>
          <a:graphicData uri="http://schemas.openxmlformats.org/drawingml/2006/table">
            <a:tbl>
              <a:tblPr/>
              <a:tblGrid>
                <a:gridCol w="8064500"/>
              </a:tblGrid>
              <a:tr h="725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2000" b="1" i="0" u="none" strike="noStrike" cap="none" normalizeH="0" baseline="0" dirty="0" smtClean="0">
                          <a:ln>
                            <a:noFill/>
                          </a:ln>
                          <a:solidFill>
                            <a:schemeClr val="bg1"/>
                          </a:solidFill>
                          <a:effectLst/>
                          <a:latin typeface="Arial" charset="0"/>
                          <a:ea typeface="Times New Roman" charset="0"/>
                          <a:cs typeface="Arial" charset="0"/>
                        </a:rPr>
                        <a:t>INSTRUMENTOS </a:t>
                      </a:r>
                      <a:r>
                        <a:rPr kumimoji="0" lang="es-CO" sz="2000" b="1" i="0" u="none" strike="noStrike" cap="none" normalizeH="0" baseline="0" dirty="0">
                          <a:ln>
                            <a:noFill/>
                          </a:ln>
                          <a:solidFill>
                            <a:schemeClr val="bg1"/>
                          </a:solidFill>
                          <a:effectLst/>
                          <a:latin typeface="Arial" charset="0"/>
                          <a:ea typeface="Times New Roman" charset="0"/>
                          <a:cs typeface="Arial" charset="0"/>
                        </a:rPr>
                        <a:t>PARA EL DESARROLLO FÍSICO TERRITORIAL</a:t>
                      </a:r>
                      <a:endParaRPr kumimoji="0" lang="es-CO" sz="2000" b="0" i="0" u="none" strike="noStrike" cap="none" normalizeH="0" baseline="0" dirty="0">
                        <a:ln>
                          <a:noFill/>
                        </a:ln>
                        <a:solidFill>
                          <a:schemeClr val="bg1"/>
                        </a:solidFill>
                        <a:effectLst/>
                        <a:latin typeface="Arial" charset="0"/>
                        <a:ea typeface="Times New Roman" charset="0"/>
                        <a:cs typeface="Arial" charset="0"/>
                      </a:endParaRPr>
                    </a:p>
                  </a:txBody>
                  <a:tcPr marT="45725" marB="45725" horzOverflow="overflow">
                    <a:lnL cap="flat">
                      <a:noFill/>
                    </a:lnL>
                    <a:lnR cap="flat">
                      <a:noFill/>
                    </a:lnR>
                    <a:lnT cap="flat">
                      <a:noFill/>
                    </a:lnT>
                    <a:lnB>
                      <a:noFill/>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bg1"/>
                        </a:solidFill>
                        <a:effectLst/>
                        <a:latin typeface="Arial" charset="0"/>
                        <a:ea typeface="Times New Roman" charset="0"/>
                        <a:cs typeface="Arial" charset="0"/>
                      </a:endParaRPr>
                    </a:p>
                  </a:txBody>
                  <a:tcPr marT="45725" marB="45725" horzOverflow="overflow">
                    <a:lnL cap="flat">
                      <a:noFill/>
                    </a:lnL>
                    <a:lnR cap="flat">
                      <a:noFill/>
                    </a:lnR>
                    <a:lnT>
                      <a:noFill/>
                    </a:lnT>
                    <a:lnB>
                      <a:noFill/>
                    </a:lnB>
                    <a:lnTlToBr>
                      <a:noFill/>
                    </a:lnTlToBr>
                    <a:lnBlToTr>
                      <a:noFill/>
                    </a:lnBlToTr>
                    <a:noFill/>
                  </a:tcPr>
                </a:tc>
              </a:tr>
              <a:tr h="7883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600" b="1" i="0" u="none" strike="noStrike" cap="none" normalizeH="0" baseline="0" dirty="0">
                        <a:ln>
                          <a:noFill/>
                        </a:ln>
                        <a:solidFill>
                          <a:schemeClr val="tx2"/>
                        </a:solidFill>
                        <a:effectLst/>
                        <a:latin typeface="Arial" charset="0"/>
                        <a:ea typeface="Times New Roman"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chemeClr val="tx2"/>
                          </a:solidFill>
                          <a:effectLst/>
                          <a:latin typeface="Arial" charset="0"/>
                          <a:ea typeface="Times New Roman" charset="0"/>
                          <a:cs typeface="Arial" charset="0"/>
                        </a:rPr>
                        <a:t>INSTRUMENTOS DE PLANIFICACIÓN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600" b="0" i="0" u="none" strike="noStrike" cap="none" normalizeH="0" baseline="0" dirty="0">
                        <a:ln>
                          <a:noFill/>
                        </a:ln>
                        <a:solidFill>
                          <a:schemeClr val="tx2"/>
                        </a:solidFill>
                        <a:effectLst/>
                        <a:latin typeface="Arial" charset="0"/>
                        <a:ea typeface="Times New Roman" charset="0"/>
                        <a:cs typeface="Arial" charset="0"/>
                      </a:endParaRPr>
                    </a:p>
                  </a:txBody>
                  <a:tcPr marT="45725" marB="45725" horzOverflow="overflow">
                    <a:lnL cap="flat">
                      <a:noFill/>
                    </a:lnL>
                    <a:lnR cap="flat">
                      <a:noFill/>
                    </a:lnR>
                    <a:lnT>
                      <a:noFill/>
                    </a:lnT>
                    <a:lnB>
                      <a:noFill/>
                    </a:lnB>
                    <a:lnTlToBr>
                      <a:noFill/>
                    </a:lnTlToBr>
                    <a:lnBlToTr>
                      <a:noFill/>
                    </a:lnBlToTr>
                    <a:noFill/>
                  </a:tcPr>
                </a:tc>
              </a:tr>
              <a:tr h="283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2"/>
                          </a:solidFill>
                          <a:effectLst/>
                          <a:latin typeface="Arial" charset="0"/>
                          <a:ea typeface="Times New Roman" charset="0"/>
                          <a:cs typeface="Arial" charset="0"/>
                        </a:rPr>
                        <a:t>1.	PLAN DE ORDENAMIENTO TERRITORIAL</a:t>
                      </a:r>
                      <a:endParaRPr kumimoji="0" lang="es-ES" sz="1600" b="0" i="0" u="none" strike="noStrike" cap="none" normalizeH="0" baseline="0" dirty="0">
                        <a:ln>
                          <a:noFill/>
                        </a:ln>
                        <a:solidFill>
                          <a:schemeClr val="tx2"/>
                        </a:solidFill>
                        <a:effectLst/>
                        <a:latin typeface="Arial" charset="0"/>
                        <a:ea typeface="Times New Roman" charset="0"/>
                        <a:cs typeface="Arial" charset="0"/>
                      </a:endParaRPr>
                    </a:p>
                  </a:txBody>
                  <a:tcPr marT="45725" marB="45725" horzOverflow="overflow">
                    <a:lnL cap="flat">
                      <a:noFill/>
                    </a:lnL>
                    <a:lnR cap="flat">
                      <a:noFill/>
                    </a:lnR>
                    <a:lnT>
                      <a:noFill/>
                    </a:lnT>
                    <a:lnB>
                      <a:noFill/>
                    </a:lnB>
                    <a:lnTlToBr>
                      <a:noFill/>
                    </a:lnTlToBr>
                    <a:lnBlToTr>
                      <a:noFill/>
                    </a:lnBlToTr>
                    <a:noFill/>
                  </a:tcPr>
                </a:tc>
              </a:tr>
              <a:tr h="2906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2"/>
                          </a:solidFill>
                          <a:effectLst/>
                          <a:latin typeface="Arial" charset="0"/>
                          <a:ea typeface="Times New Roman" charset="0"/>
                          <a:cs typeface="Arial" charset="0"/>
                        </a:rPr>
                        <a:t>a) Principios</a:t>
                      </a:r>
                    </a:p>
                  </a:txBody>
                  <a:tcPr marT="45725" marB="45725" horzOverflow="overflow">
                    <a:lnL cap="flat">
                      <a:noFill/>
                    </a:lnL>
                    <a:lnR cap="flat">
                      <a:noFill/>
                    </a:lnR>
                    <a:lnT>
                      <a:noFill/>
                    </a:lnT>
                    <a:lnB>
                      <a:noFill/>
                    </a:lnB>
                    <a:lnTlToBr>
                      <a:noFill/>
                    </a:lnTlToBr>
                    <a:lnBlToTr>
                      <a:noFill/>
                    </a:lnBlToTr>
                    <a:noFill/>
                  </a:tcPr>
                </a:tc>
              </a:tr>
              <a:tr h="2906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2"/>
                          </a:solidFill>
                          <a:effectLst/>
                          <a:latin typeface="Arial" charset="0"/>
                          <a:ea typeface="Times New Roman" charset="0"/>
                          <a:cs typeface="Arial" charset="0"/>
                        </a:rPr>
                        <a:t>b) concepto</a:t>
                      </a:r>
                    </a:p>
                  </a:txBody>
                  <a:tcPr marT="45725" marB="45725" horzOverflow="overflow">
                    <a:lnL cap="flat">
                      <a:noFill/>
                    </a:lnL>
                    <a:lnR cap="flat">
                      <a:noFill/>
                    </a:lnR>
                    <a:lnT>
                      <a:noFill/>
                    </a:lnT>
                    <a:lnB>
                      <a:noFill/>
                    </a:lnB>
                    <a:lnTlToBr>
                      <a:noFill/>
                    </a:lnTlToBr>
                    <a:lnBlToTr>
                      <a:noFill/>
                    </a:lnBlToTr>
                    <a:noFill/>
                  </a:tcPr>
                </a:tc>
              </a:tr>
              <a:tr h="289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2"/>
                          </a:solidFill>
                          <a:effectLst/>
                          <a:latin typeface="Arial" charset="0"/>
                          <a:ea typeface="Times New Roman" charset="0"/>
                          <a:cs typeface="Arial" charset="0"/>
                        </a:rPr>
                        <a:t>c) componentes </a:t>
                      </a:r>
                    </a:p>
                  </a:txBody>
                  <a:tcPr marT="45725" marB="45725" horzOverflow="overflow">
                    <a:lnL cap="flat">
                      <a:noFill/>
                    </a:lnL>
                    <a:lnR cap="flat">
                      <a:noFill/>
                    </a:lnR>
                    <a:lnT>
                      <a:noFill/>
                    </a:lnT>
                    <a:lnB>
                      <a:noFill/>
                    </a:lnB>
                    <a:lnTlToBr>
                      <a:noFill/>
                    </a:lnTlToBr>
                    <a:lnBlToTr>
                      <a:noFill/>
                    </a:lnBlToTr>
                    <a:noFill/>
                  </a:tcPr>
                </a:tc>
              </a:tr>
              <a:tr h="2906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2"/>
                          </a:solidFill>
                          <a:effectLst/>
                          <a:latin typeface="Arial" charset="0"/>
                          <a:ea typeface="Times New Roman" charset="0"/>
                          <a:cs typeface="Arial" charset="0"/>
                        </a:rPr>
                        <a:t>d) sistemas </a:t>
                      </a:r>
                      <a:r>
                        <a:rPr kumimoji="0" lang="es-ES" sz="1600" b="0" i="0" u="none" strike="noStrike" cap="none" normalizeH="0" baseline="0" dirty="0" err="1">
                          <a:ln>
                            <a:noFill/>
                          </a:ln>
                          <a:solidFill>
                            <a:schemeClr val="tx2"/>
                          </a:solidFill>
                          <a:effectLst/>
                          <a:latin typeface="Arial" charset="0"/>
                          <a:ea typeface="Times New Roman" charset="0"/>
                          <a:cs typeface="Arial" charset="0"/>
                        </a:rPr>
                        <a:t>estructurantes</a:t>
                      </a:r>
                      <a:endParaRPr kumimoji="0" lang="es-ES" sz="1600" b="0" i="0" u="none" strike="noStrike" cap="none" normalizeH="0" baseline="0" dirty="0">
                        <a:ln>
                          <a:noFill/>
                        </a:ln>
                        <a:solidFill>
                          <a:schemeClr val="tx2"/>
                        </a:solidFill>
                        <a:effectLst/>
                        <a:latin typeface="Arial" charset="0"/>
                        <a:ea typeface="Times New Roman" charset="0"/>
                        <a:cs typeface="Arial" charset="0"/>
                      </a:endParaRPr>
                    </a:p>
                  </a:txBody>
                  <a:tcPr marT="45725" marB="45725" horzOverflow="overflow">
                    <a:lnL cap="flat">
                      <a:noFill/>
                    </a:lnL>
                    <a:lnR cap="flat">
                      <a:noFill/>
                    </a:lnR>
                    <a:lnT>
                      <a:noFill/>
                    </a:lnT>
                    <a:lnB>
                      <a:noFill/>
                    </a:lnB>
                    <a:lnTlToBr>
                      <a:noFill/>
                    </a:lnTlToBr>
                    <a:lnBlToTr>
                      <a:noFill/>
                    </a:lnBlToTr>
                    <a:noFill/>
                  </a:tcPr>
                </a:tc>
              </a:tr>
              <a:tr h="289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2"/>
                          </a:solidFill>
                          <a:effectLst/>
                          <a:latin typeface="Arial" charset="0"/>
                          <a:ea typeface="Times New Roman" charset="0"/>
                          <a:cs typeface="Arial" charset="0"/>
                        </a:rPr>
                        <a:t>e) normas</a:t>
                      </a:r>
                    </a:p>
                  </a:txBody>
                  <a:tcPr marT="45725" marB="45725" horzOverflow="overflow">
                    <a:lnL cap="flat">
                      <a:noFill/>
                    </a:lnL>
                    <a:lnR cap="flat">
                      <a:noFill/>
                    </a:lnR>
                    <a:lnT>
                      <a:noFill/>
                    </a:lnT>
                    <a:lnB>
                      <a:noFill/>
                    </a:lnB>
                    <a:lnTlToBr>
                      <a:noFill/>
                    </a:lnTlToBr>
                    <a:lnBlToTr>
                      <a:noFill/>
                    </a:lnBlToTr>
                    <a:noFill/>
                  </a:tcPr>
                </a:tc>
              </a:tr>
              <a:tr h="2906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2"/>
                          </a:solidFill>
                          <a:effectLst/>
                          <a:latin typeface="Arial" charset="0"/>
                          <a:ea typeface="Times New Roman" charset="0"/>
                          <a:cs typeface="Arial" charset="0"/>
                        </a:rPr>
                        <a:t>f) acciones urbanísticas</a:t>
                      </a:r>
                    </a:p>
                  </a:txBody>
                  <a:tcPr marT="45725" marB="45725" horzOverflow="overflow">
                    <a:lnL cap="flat">
                      <a:noFill/>
                    </a:lnL>
                    <a:lnR cap="flat">
                      <a:noFill/>
                    </a:lnR>
                    <a:lnT>
                      <a:noFill/>
                    </a:lnT>
                    <a:lnB>
                      <a:noFill/>
                    </a:lnB>
                    <a:lnTlToBr>
                      <a:noFill/>
                    </a:lnTlToBr>
                    <a:lnBlToTr>
                      <a:noFill/>
                    </a:lnBlToTr>
                    <a:noFill/>
                  </a:tcPr>
                </a:tc>
              </a:tr>
              <a:tr h="2906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2"/>
                          </a:solidFill>
                          <a:effectLst/>
                          <a:latin typeface="Arial" charset="0"/>
                          <a:ea typeface="Times New Roman" charset="0"/>
                          <a:cs typeface="Arial" charset="0"/>
                        </a:rPr>
                        <a:t>g) actuaciones urbanísticas</a:t>
                      </a:r>
                    </a:p>
                  </a:txBody>
                  <a:tcPr marT="45725" marB="45725" horzOverflow="overflow">
                    <a:lnL cap="flat">
                      <a:noFill/>
                    </a:lnL>
                    <a:lnR cap="flat">
                      <a:noFill/>
                    </a:lnR>
                    <a:lnT>
                      <a:noFill/>
                    </a:lnT>
                    <a:lnB>
                      <a:noFill/>
                    </a:lnB>
                    <a:lnTlToBr>
                      <a:noFill/>
                    </a:lnTlToBr>
                    <a:lnBlToTr>
                      <a:noFill/>
                    </a:lnBlToTr>
                    <a:noFill/>
                  </a:tcPr>
                </a:tc>
              </a:tr>
              <a:tr h="289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2"/>
                          </a:solidFill>
                          <a:effectLst/>
                          <a:latin typeface="Arial" charset="0"/>
                          <a:ea typeface="Times New Roman" charset="0"/>
                          <a:cs typeface="Arial" charset="0"/>
                        </a:rPr>
                        <a:t>h) suelos</a:t>
                      </a:r>
                    </a:p>
                  </a:txBody>
                  <a:tcPr marT="45725" marB="45725" horzOverflow="overflow">
                    <a:lnL cap="flat">
                      <a:noFill/>
                    </a:lnL>
                    <a:lnR cap="flat">
                      <a:noFill/>
                    </a:lnR>
                    <a:lnT>
                      <a:noFill/>
                    </a:lnT>
                    <a:lnB>
                      <a:noFill/>
                    </a:lnB>
                    <a:lnTlToBr>
                      <a:noFill/>
                    </a:lnTlToBr>
                    <a:lnBlToTr>
                      <a:noFill/>
                    </a:lnBlToTr>
                    <a:noFill/>
                  </a:tcPr>
                </a:tc>
              </a:tr>
              <a:tr h="2906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2"/>
                          </a:solidFill>
                          <a:effectLst/>
                          <a:latin typeface="Arial" charset="0"/>
                          <a:ea typeface="Times New Roman" charset="0"/>
                          <a:cs typeface="Arial" charset="0"/>
                        </a:rPr>
                        <a:t>i) usos</a:t>
                      </a:r>
                    </a:p>
                  </a:txBody>
                  <a:tcPr marT="45725" marB="45725" horzOverflow="overflow">
                    <a:lnL cap="flat">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2"/>
                          </a:solidFill>
                          <a:effectLst/>
                          <a:latin typeface="Arial" charset="0"/>
                          <a:ea typeface="Times New Roman" charset="0"/>
                          <a:cs typeface="Arial" charset="0"/>
                        </a:rPr>
                        <a:t>j) tratamientos</a:t>
                      </a:r>
                    </a:p>
                  </a:txBody>
                  <a:tcPr marT="45725" marB="45725" horzOverflow="overflow">
                    <a:lnL cap="flat">
                      <a:noFill/>
                    </a:lnL>
                    <a:lnR cap="flat">
                      <a:noFill/>
                    </a:lnR>
                    <a:lnT>
                      <a:noFill/>
                    </a:lnT>
                    <a:lnB>
                      <a:noFill/>
                    </a:lnB>
                    <a:lnTlToBr>
                      <a:noFill/>
                    </a:lnTlToBr>
                    <a:lnBlToTr>
                      <a:noFill/>
                    </a:lnBlToTr>
                    <a:noFill/>
                  </a:tcPr>
                </a:tc>
              </a:tr>
              <a:tr h="2906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2"/>
                          </a:solidFill>
                          <a:effectLst/>
                          <a:latin typeface="Arial" charset="0"/>
                          <a:ea typeface="Times New Roman" charset="0"/>
                          <a:cs typeface="Arial" charset="0"/>
                        </a:rPr>
                        <a:t>k) cesiones obligatorias gratuitas</a:t>
                      </a:r>
                    </a:p>
                  </a:txBody>
                  <a:tcPr marT="45725" marB="45725" horzOverflow="overflow">
                    <a:lnL cap="flat">
                      <a:noFill/>
                    </a:lnL>
                    <a:lnR cap="flat">
                      <a:noFill/>
                    </a:lnR>
                    <a:lnT>
                      <a:noFill/>
                    </a:lnT>
                    <a:lnB>
                      <a:noFill/>
                    </a:lnB>
                    <a:lnTlToBr>
                      <a:noFill/>
                    </a:lnTlToBr>
                    <a:lnBlToTr>
                      <a:noFill/>
                    </a:lnBlToTr>
                    <a:noFill/>
                  </a:tcPr>
                </a:tc>
              </a:tr>
              <a:tr h="5991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3200" b="0" i="0" u="none" strike="noStrike" cap="none" normalizeH="0" baseline="0" dirty="0">
                        <a:ln>
                          <a:noFill/>
                        </a:ln>
                        <a:solidFill>
                          <a:schemeClr val="bg1"/>
                        </a:solidFill>
                        <a:effectLst/>
                        <a:latin typeface="Arial" charset="0"/>
                        <a:ea typeface="ＭＳ Ｐゴシック" charset="0"/>
                      </a:endParaRPr>
                    </a:p>
                  </a:txBody>
                  <a:tcPr marT="45725" marB="45725" horzOverflow="overflow">
                    <a:lnL cap="flat">
                      <a:noFill/>
                    </a:lnL>
                    <a:lnR cap="flat">
                      <a:noFill/>
                    </a:lnR>
                    <a:lnT>
                      <a:noFill/>
                    </a:lnT>
                    <a:lnB cap="flat">
                      <a:noFill/>
                    </a:lnB>
                    <a:lnTlToBr>
                      <a:noFill/>
                    </a:lnTlToBr>
                    <a:lnBlToTr>
                      <a:noFill/>
                    </a:lnBlToTr>
                    <a:noFill/>
                  </a:tcPr>
                </a:tc>
              </a:tr>
            </a:tbl>
          </a:graphicData>
        </a:graphic>
      </p:graphicFrame>
      <p:sp>
        <p:nvSpPr>
          <p:cNvPr id="2" name="Marcador de pie de página 1"/>
          <p:cNvSpPr>
            <a:spLocks noGrp="1"/>
          </p:cNvSpPr>
          <p:nvPr>
            <p:ph type="ftr" sz="quarter" idx="11"/>
          </p:nvPr>
        </p:nvSpPr>
        <p:spPr/>
        <p:txBody>
          <a:bodyPr/>
          <a:lstStyle/>
          <a:p>
            <a:r>
              <a:rPr lang="en-US" smtClean="0"/>
              <a:t>ABOGADO URBANISTA NELSON URIBE RAMIREZ</a:t>
            </a:r>
            <a:endParaRPr lang="en-US" dirty="0"/>
          </a:p>
        </p:txBody>
      </p:sp>
    </p:spTree>
    <p:extLst>
      <p:ext uri="{BB962C8B-B14F-4D97-AF65-F5344CB8AC3E}">
        <p14:creationId xmlns:p14="http://schemas.microsoft.com/office/powerpoint/2010/main" val="562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6" name="Group 320"/>
          <p:cNvGraphicFramePr>
            <a:graphicFrameLocks noGrp="1"/>
          </p:cNvGraphicFramePr>
          <p:nvPr>
            <p:extLst>
              <p:ext uri="{D42A27DB-BD31-4B8C-83A1-F6EECF244321}">
                <p14:modId xmlns:p14="http://schemas.microsoft.com/office/powerpoint/2010/main" val="3024010147"/>
              </p:ext>
            </p:extLst>
          </p:nvPr>
        </p:nvGraphicFramePr>
        <p:xfrm>
          <a:off x="539750" y="367654"/>
          <a:ext cx="8064500" cy="6990389"/>
        </p:xfrm>
        <a:graphic>
          <a:graphicData uri="http://schemas.openxmlformats.org/drawingml/2006/table">
            <a:tbl>
              <a:tblPr/>
              <a:tblGrid>
                <a:gridCol w="8064500"/>
              </a:tblGrid>
              <a:tr h="3384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rgbClr val="073E87"/>
                          </a:solidFill>
                          <a:effectLst/>
                          <a:latin typeface="Arial" charset="0"/>
                          <a:ea typeface="Times New Roman" charset="0"/>
                          <a:cs typeface="Arial" charset="0"/>
                        </a:rPr>
                        <a:t>2.	PLANES PARCIALES </a:t>
                      </a:r>
                      <a:endParaRPr kumimoji="0" lang="es-ES" sz="1800" b="0" i="0" u="none" strike="noStrike" cap="none" normalizeH="0" baseline="0" dirty="0">
                        <a:ln>
                          <a:noFill/>
                        </a:ln>
                        <a:solidFill>
                          <a:srgbClr val="073E87"/>
                        </a:solidFill>
                        <a:effectLst/>
                        <a:latin typeface="Arial" charset="0"/>
                        <a:ea typeface="Times New Roman" charset="0"/>
                        <a:cs typeface="Arial" charset="0"/>
                      </a:endParaRPr>
                    </a:p>
                  </a:txBody>
                  <a:tcPr marT="45717" marB="45717" horzOverflow="overflow">
                    <a:lnL cap="flat">
                      <a:noFill/>
                    </a:lnL>
                    <a:lnR cap="flat">
                      <a:noFill/>
                    </a:lnR>
                    <a:lnT cap="flat">
                      <a:noFill/>
                    </a:lnT>
                    <a:lnB>
                      <a:noFill/>
                    </a:lnB>
                    <a:lnTlToBr>
                      <a:noFill/>
                    </a:lnTlToBr>
                    <a:lnBlToTr>
                      <a:noFill/>
                    </a:lnBlToTr>
                    <a:noFill/>
                  </a:tcPr>
                </a:tc>
              </a:tr>
              <a:tr h="7144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dirty="0">
                        <a:ln>
                          <a:noFill/>
                        </a:ln>
                        <a:solidFill>
                          <a:srgbClr val="073E87"/>
                        </a:solidFill>
                        <a:effectLst/>
                        <a:latin typeface="Arial" charset="0"/>
                        <a:ea typeface="ＭＳ Ｐゴシック" charset="0"/>
                      </a:endParaRPr>
                    </a:p>
                  </a:txBody>
                  <a:tcPr marT="45717" marB="45717" horzOverflow="overflow">
                    <a:lnL cap="flat">
                      <a:noFill/>
                    </a:lnL>
                    <a:lnR cap="flat">
                      <a:noFill/>
                    </a:lnR>
                    <a:lnT>
                      <a:noFill/>
                    </a:lnT>
                    <a:lnB>
                      <a:noFill/>
                    </a:lnB>
                    <a:lnTlToBr>
                      <a:noFill/>
                    </a:lnTlToBr>
                    <a:lnBlToTr>
                      <a:noFill/>
                    </a:lnBlToTr>
                    <a:noFill/>
                  </a:tcPr>
                </a:tc>
              </a:tr>
              <a:tr h="3384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rgbClr val="073E87"/>
                          </a:solidFill>
                          <a:effectLst/>
                          <a:latin typeface="Arial" charset="0"/>
                          <a:ea typeface="Times New Roman" charset="0"/>
                          <a:cs typeface="Arial" charset="0"/>
                        </a:rPr>
                        <a:t>a) Concepto</a:t>
                      </a:r>
                    </a:p>
                  </a:txBody>
                  <a:tcPr marT="45717" marB="45717" horzOverflow="overflow">
                    <a:lnL cap="flat">
                      <a:noFill/>
                    </a:lnL>
                    <a:lnR cap="flat">
                      <a:noFill/>
                    </a:lnR>
                    <a:lnT>
                      <a:noFill/>
                    </a:lnT>
                    <a:lnB>
                      <a:noFill/>
                    </a:lnB>
                    <a:lnTlToBr>
                      <a:noFill/>
                    </a:lnTlToBr>
                    <a:lnBlToTr>
                      <a:noFill/>
                    </a:lnBlToTr>
                    <a:noFill/>
                  </a:tcPr>
                </a:tc>
              </a:tr>
              <a:tr h="3384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a:ln>
                            <a:noFill/>
                          </a:ln>
                          <a:solidFill>
                            <a:srgbClr val="073E87"/>
                          </a:solidFill>
                          <a:effectLst/>
                          <a:latin typeface="Arial" charset="0"/>
                          <a:ea typeface="Times New Roman" charset="0"/>
                          <a:cs typeface="Arial" charset="0"/>
                        </a:rPr>
                        <a:t>b) Naturaleza </a:t>
                      </a:r>
                    </a:p>
                  </a:txBody>
                  <a:tcPr marT="45717" marB="45717" horzOverflow="overflow">
                    <a:lnL cap="flat">
                      <a:noFill/>
                    </a:lnL>
                    <a:lnR cap="flat">
                      <a:noFill/>
                    </a:lnR>
                    <a:lnT>
                      <a:noFill/>
                    </a:lnT>
                    <a:lnB>
                      <a:noFill/>
                    </a:lnB>
                    <a:lnTlToBr>
                      <a:noFill/>
                    </a:lnTlToBr>
                    <a:lnBlToTr>
                      <a:noFill/>
                    </a:lnBlToTr>
                    <a:noFill/>
                  </a:tcPr>
                </a:tc>
              </a:tr>
              <a:tr h="12408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rgbClr val="073E87"/>
                          </a:solidFill>
                          <a:effectLst/>
                          <a:latin typeface="Arial" charset="0"/>
                          <a:ea typeface="Times New Roman" charset="0"/>
                          <a:cs typeface="Arial" charset="0"/>
                        </a:rPr>
                        <a:t>c) Alcances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rgbClr val="073E87"/>
                        </a:solidFill>
                        <a:effectLst/>
                        <a:latin typeface="Arial" charset="0"/>
                        <a:ea typeface="Times New Roman"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rgbClr val="073E87"/>
                          </a:solidFill>
                          <a:effectLst/>
                          <a:latin typeface="Arial" charset="0"/>
                          <a:ea typeface="Times New Roman" charset="0"/>
                          <a:cs typeface="Arial" charset="0"/>
                        </a:rPr>
                        <a:t>d) Motivo de utilidad pública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rgbClr val="073E87"/>
                        </a:solidFill>
                        <a:effectLst/>
                        <a:latin typeface="Arial" charset="0"/>
                        <a:ea typeface="Times New Roman"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rgbClr val="073E87"/>
                          </a:solidFill>
                          <a:effectLst/>
                          <a:latin typeface="Arial" charset="0"/>
                          <a:ea typeface="Times New Roman" charset="0"/>
                          <a:cs typeface="Arial" charset="0"/>
                        </a:rPr>
                        <a:t>e) </a:t>
                      </a:r>
                      <a:r>
                        <a:rPr kumimoji="0" lang="es-ES" sz="1800" b="0" i="0" u="none" strike="noStrike" cap="none" normalizeH="0" baseline="0" dirty="0" err="1">
                          <a:ln>
                            <a:noFill/>
                          </a:ln>
                          <a:solidFill>
                            <a:srgbClr val="073E87"/>
                          </a:solidFill>
                          <a:effectLst/>
                          <a:latin typeface="Arial" charset="0"/>
                          <a:ea typeface="Times New Roman" charset="0"/>
                          <a:cs typeface="Arial" charset="0"/>
                        </a:rPr>
                        <a:t>Autosostenibilidad</a:t>
                      </a:r>
                      <a:endParaRPr kumimoji="0" lang="es-ES" sz="1800" b="0" i="0" u="none" strike="noStrike" cap="none" normalizeH="0" baseline="0" dirty="0">
                        <a:ln>
                          <a:noFill/>
                        </a:ln>
                        <a:solidFill>
                          <a:srgbClr val="073E87"/>
                        </a:solidFill>
                        <a:effectLst/>
                        <a:latin typeface="Arial" charset="0"/>
                        <a:ea typeface="Times New Roman" charset="0"/>
                        <a:cs typeface="Arial" charset="0"/>
                      </a:endParaRPr>
                    </a:p>
                  </a:txBody>
                  <a:tcPr marT="45717" marB="45717" horzOverflow="overflow">
                    <a:lnL cap="flat">
                      <a:noFill/>
                    </a:lnL>
                    <a:lnR cap="flat">
                      <a:noFill/>
                    </a:lnR>
                    <a:lnT>
                      <a:noFill/>
                    </a:lnT>
                    <a:lnB>
                      <a:noFill/>
                    </a:lnB>
                    <a:lnTlToBr>
                      <a:noFill/>
                    </a:lnTlToBr>
                    <a:lnBlToTr>
                      <a:noFill/>
                    </a:lnBlToTr>
                    <a:noFill/>
                  </a:tcPr>
                </a:tc>
              </a:tr>
              <a:tr h="7144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dirty="0">
                        <a:ln>
                          <a:noFill/>
                        </a:ln>
                        <a:solidFill>
                          <a:srgbClr val="073E87"/>
                        </a:solidFill>
                        <a:effectLst/>
                        <a:latin typeface="Arial" charset="0"/>
                        <a:ea typeface="ＭＳ Ｐゴシック" charset="0"/>
                      </a:endParaRPr>
                    </a:p>
                  </a:txBody>
                  <a:tcPr marT="45717" marB="45717" horzOverflow="overflow">
                    <a:lnL cap="flat">
                      <a:noFill/>
                    </a:lnL>
                    <a:lnR cap="flat">
                      <a:noFill/>
                    </a:lnR>
                    <a:lnT>
                      <a:noFill/>
                    </a:lnT>
                    <a:lnB>
                      <a:noFill/>
                    </a:lnB>
                    <a:lnTlToBr>
                      <a:noFill/>
                    </a:lnTlToBr>
                    <a:lnBlToTr>
                      <a:noFill/>
                    </a:lnBlToTr>
                    <a:noFill/>
                  </a:tcPr>
                </a:tc>
              </a:tr>
              <a:tr h="3384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rgbClr val="073E87"/>
                          </a:solidFill>
                          <a:effectLst/>
                          <a:latin typeface="Arial" charset="0"/>
                          <a:ea typeface="Times New Roman" charset="0"/>
                          <a:cs typeface="Arial" charset="0"/>
                        </a:rPr>
                        <a:t>3.	PLANIFICACION INTERMEDIA</a:t>
                      </a:r>
                      <a:endParaRPr kumimoji="0" lang="es-ES" sz="1800" b="0" i="0" u="none" strike="noStrike" cap="none" normalizeH="0" baseline="0" dirty="0">
                        <a:ln>
                          <a:noFill/>
                        </a:ln>
                        <a:solidFill>
                          <a:srgbClr val="073E87"/>
                        </a:solidFill>
                        <a:effectLst/>
                        <a:latin typeface="Arial" charset="0"/>
                        <a:ea typeface="Times New Roman" charset="0"/>
                        <a:cs typeface="Arial" charset="0"/>
                      </a:endParaRPr>
                    </a:p>
                  </a:txBody>
                  <a:tcPr marT="45717" marB="45717" horzOverflow="overflow">
                    <a:lnL cap="flat">
                      <a:noFill/>
                    </a:lnL>
                    <a:lnR cap="flat">
                      <a:noFill/>
                    </a:lnR>
                    <a:lnT>
                      <a:noFill/>
                    </a:lnT>
                    <a:lnB>
                      <a:noFill/>
                    </a:lnB>
                    <a:lnTlToBr>
                      <a:noFill/>
                    </a:lnTlToBr>
                    <a:lnBlToTr>
                      <a:noFill/>
                    </a:lnBlToTr>
                    <a:noFill/>
                  </a:tcPr>
                </a:tc>
              </a:tr>
              <a:tr h="640361">
                <a:tc>
                  <a:txBody>
                    <a:bodyPr/>
                    <a:lstStyle/>
                    <a:p>
                      <a:pPr marL="533400" marR="0" lvl="0" indent="-53340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rgbClr val="073E87"/>
                        </a:solidFill>
                        <a:effectLst/>
                        <a:latin typeface="Arial" charset="0"/>
                        <a:ea typeface="Times New Roman" charset="0"/>
                        <a:cs typeface="Arial" charset="0"/>
                      </a:endParaRPr>
                    </a:p>
                    <a:p>
                      <a:pPr marL="533400" marR="0" lvl="0" indent="-53340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rgbClr val="073E87"/>
                          </a:solidFill>
                          <a:effectLst/>
                          <a:latin typeface="Arial" charset="0"/>
                          <a:ea typeface="Times New Roman" charset="0"/>
                          <a:cs typeface="Arial" charset="0"/>
                        </a:rPr>
                        <a:t>a) Concepto</a:t>
                      </a:r>
                    </a:p>
                  </a:txBody>
                  <a:tcPr marT="45717" marB="45717" horzOverflow="overflow">
                    <a:lnL cap="flat">
                      <a:noFill/>
                    </a:lnL>
                    <a:lnR cap="flat">
                      <a:noFill/>
                    </a:lnR>
                    <a:lnT>
                      <a:noFill/>
                    </a:lnT>
                    <a:lnB>
                      <a:noFill/>
                    </a:lnB>
                    <a:lnTlToBr>
                      <a:noFill/>
                    </a:lnTlToBr>
                    <a:lnBlToTr>
                      <a:noFill/>
                    </a:lnBlToTr>
                    <a:noFill/>
                  </a:tcPr>
                </a:tc>
              </a:tr>
              <a:tr h="6403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rgbClr val="073E87"/>
                          </a:solidFill>
                          <a:effectLst/>
                          <a:latin typeface="Arial" charset="0"/>
                          <a:ea typeface="Times New Roman" charset="0"/>
                          <a:cs typeface="Arial" charset="0"/>
                        </a:rPr>
                        <a:t>b) Naturaleza</a:t>
                      </a:r>
                    </a:p>
                  </a:txBody>
                  <a:tcPr marT="45717" marB="45717" horzOverflow="overflow">
                    <a:lnL cap="flat">
                      <a:noFill/>
                    </a:lnL>
                    <a:lnR cap="flat">
                      <a:noFill/>
                    </a:lnR>
                    <a:lnT>
                      <a:noFill/>
                    </a:lnT>
                    <a:lnB>
                      <a:noFill/>
                    </a:lnB>
                    <a:lnTlToBr>
                      <a:noFill/>
                    </a:lnTlToBr>
                    <a:lnBlToTr>
                      <a:noFill/>
                    </a:lnBlToTr>
                    <a:noFill/>
                  </a:tcPr>
                </a:tc>
              </a:tr>
              <a:tr h="6403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rgbClr val="073E87"/>
                          </a:solidFill>
                          <a:effectLst/>
                          <a:latin typeface="Arial" charset="0"/>
                          <a:ea typeface="Times New Roman" charset="0"/>
                          <a:cs typeface="Arial" charset="0"/>
                        </a:rPr>
                        <a:t>c) Alcances</a:t>
                      </a:r>
                    </a:p>
                  </a:txBody>
                  <a:tcPr marT="45717" marB="45717" horzOverflow="overflow">
                    <a:lnL cap="flat">
                      <a:noFill/>
                    </a:lnL>
                    <a:lnR cap="flat">
                      <a:noFill/>
                    </a:lnR>
                    <a:lnT>
                      <a:noFill/>
                    </a:lnT>
                    <a:lnB>
                      <a:noFill/>
                    </a:lnB>
                    <a:lnTlToBr>
                      <a:noFill/>
                    </a:lnTlToBr>
                    <a:lnBlToTr>
                      <a:noFill/>
                    </a:lnBlToTr>
                    <a:noFill/>
                  </a:tcPr>
                </a:tc>
              </a:tr>
              <a:tr h="7144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3200" b="0" i="0" u="none" strike="noStrike" cap="none" normalizeH="0" baseline="0" dirty="0">
                        <a:ln>
                          <a:noFill/>
                        </a:ln>
                        <a:solidFill>
                          <a:schemeClr val="bg1"/>
                        </a:solidFill>
                        <a:effectLst/>
                        <a:latin typeface="Arial" charset="0"/>
                        <a:ea typeface="ＭＳ Ｐゴシック" charset="0"/>
                      </a:endParaRPr>
                    </a:p>
                  </a:txBody>
                  <a:tcPr marT="45717" marB="45717" horzOverflow="overflow">
                    <a:lnL cap="flat">
                      <a:noFill/>
                    </a:lnL>
                    <a:lnR cap="flat">
                      <a:noFill/>
                    </a:lnR>
                    <a:lnT>
                      <a:noFill/>
                    </a:lnT>
                    <a:lnB cap="flat">
                      <a:noFill/>
                    </a:lnB>
                    <a:lnTlToBr>
                      <a:noFill/>
                    </a:lnTlToBr>
                    <a:lnBlToTr>
                      <a:noFill/>
                    </a:lnBlToTr>
                    <a:noFill/>
                  </a:tcPr>
                </a:tc>
              </a:tr>
            </a:tbl>
          </a:graphicData>
        </a:graphic>
      </p:graphicFrame>
      <p:sp>
        <p:nvSpPr>
          <p:cNvPr id="2" name="Marcador de pie de página 1"/>
          <p:cNvSpPr>
            <a:spLocks noGrp="1"/>
          </p:cNvSpPr>
          <p:nvPr>
            <p:ph type="ftr" sz="quarter" idx="11"/>
          </p:nvPr>
        </p:nvSpPr>
        <p:spPr/>
        <p:txBody>
          <a:bodyPr/>
          <a:lstStyle/>
          <a:p>
            <a:r>
              <a:rPr lang="en-US" smtClean="0"/>
              <a:t>ABOGADO URBANISTA NELSON URIBE RAMIREZ</a:t>
            </a:r>
            <a:endParaRPr lang="en-US" dirty="0"/>
          </a:p>
        </p:txBody>
      </p:sp>
    </p:spTree>
    <p:extLst>
      <p:ext uri="{BB962C8B-B14F-4D97-AF65-F5344CB8AC3E}">
        <p14:creationId xmlns:p14="http://schemas.microsoft.com/office/powerpoint/2010/main" val="361338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93" name="Group 173"/>
          <p:cNvGraphicFramePr>
            <a:graphicFrameLocks noGrp="1"/>
          </p:cNvGraphicFramePr>
          <p:nvPr>
            <p:extLst>
              <p:ext uri="{D42A27DB-BD31-4B8C-83A1-F6EECF244321}">
                <p14:modId xmlns:p14="http://schemas.microsoft.com/office/powerpoint/2010/main" val="2442125760"/>
              </p:ext>
            </p:extLst>
          </p:nvPr>
        </p:nvGraphicFramePr>
        <p:xfrm>
          <a:off x="551396" y="0"/>
          <a:ext cx="8052853" cy="7275382"/>
        </p:xfrm>
        <a:graphic>
          <a:graphicData uri="http://schemas.openxmlformats.org/drawingml/2006/table">
            <a:tbl>
              <a:tblPr/>
              <a:tblGrid>
                <a:gridCol w="8052853"/>
              </a:tblGrid>
              <a:tr h="532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bg1"/>
                        </a:solidFill>
                        <a:effectLst/>
                        <a:latin typeface="Arial" charset="0"/>
                        <a:ea typeface="Times New Roman" charset="0"/>
                        <a:cs typeface="Arial" charset="0"/>
                      </a:endParaRPr>
                    </a:p>
                  </a:txBody>
                  <a:tcPr marT="45722" marB="45722" horzOverflow="overflow">
                    <a:lnL cap="flat">
                      <a:noFill/>
                    </a:lnL>
                    <a:lnR cap="flat">
                      <a:noFill/>
                    </a:lnR>
                    <a:lnT cap="flat">
                      <a:noFill/>
                    </a:lnT>
                    <a:lnB>
                      <a:noFill/>
                    </a:lnB>
                    <a:lnTlToBr>
                      <a:noFill/>
                    </a:lnTlToBr>
                    <a:lnBlToTr>
                      <a:noFill/>
                    </a:lnBlToTr>
                    <a:noFill/>
                  </a:tcPr>
                </a:tc>
              </a:tr>
              <a:tr h="10298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chemeClr val="bg1"/>
                          </a:solidFill>
                          <a:effectLst/>
                          <a:latin typeface="Arial" charset="0"/>
                          <a:ea typeface="Times New Roman" charset="0"/>
                          <a:cs typeface="Arial" charset="0"/>
                        </a:rPr>
                        <a:t>INSTRUMENTOS Y MECANISMOS DE GESTIÓN </a:t>
                      </a:r>
                      <a:r>
                        <a:rPr kumimoji="0" lang="es-CO" sz="1600" b="1" i="0" u="none" strike="noStrike" cap="none" normalizeH="0" baseline="0" dirty="0" smtClean="0">
                          <a:ln>
                            <a:noFill/>
                          </a:ln>
                          <a:solidFill>
                            <a:schemeClr val="bg1"/>
                          </a:solidFill>
                          <a:effectLst/>
                          <a:latin typeface="Arial" charset="0"/>
                          <a:ea typeface="Times New Roman" charset="0"/>
                          <a:cs typeface="Arial" charset="0"/>
                        </a:rPr>
                        <a:t>URBANÍSTICA</a:t>
                      </a:r>
                      <a:endParaRPr kumimoji="0" lang="es-CO" sz="1600" b="1" i="0" u="none" strike="noStrike" cap="none" normalizeH="0" baseline="0" dirty="0">
                        <a:ln>
                          <a:noFill/>
                        </a:ln>
                        <a:solidFill>
                          <a:schemeClr val="bg1"/>
                        </a:solidFill>
                        <a:effectLst/>
                        <a:latin typeface="Arial" charset="0"/>
                        <a:ea typeface="Times New Roman" charset="0"/>
                        <a:cs typeface="Arial" charset="0"/>
                      </a:endParaRPr>
                    </a:p>
                  </a:txBody>
                  <a:tcPr marT="45722" marB="45722" horzOverflow="overflow">
                    <a:lnL cap="flat">
                      <a:noFill/>
                    </a:lnL>
                    <a:lnR cap="flat">
                      <a:noFill/>
                    </a:lnR>
                    <a:lnT>
                      <a:noFill/>
                    </a:lnT>
                    <a:lnB>
                      <a:noFill/>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s-CO" sz="2400" b="0" i="0" u="none" strike="noStrike" cap="none" normalizeH="0" baseline="0" dirty="0">
                        <a:ln>
                          <a:noFill/>
                        </a:ln>
                        <a:solidFill>
                          <a:schemeClr val="bg1"/>
                        </a:solidFill>
                        <a:effectLst/>
                        <a:latin typeface="Arial" charset="0"/>
                        <a:ea typeface="Times New Roman" charset="0"/>
                        <a:cs typeface="Arial" charset="0"/>
                      </a:endParaRP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800" b="0" i="0" u="none" strike="noStrike" cap="none" normalizeH="0" baseline="0" dirty="0">
                          <a:ln>
                            <a:noFill/>
                          </a:ln>
                          <a:solidFill>
                            <a:srgbClr val="073E87"/>
                          </a:solidFill>
                          <a:effectLst/>
                          <a:latin typeface="Arial" charset="0"/>
                          <a:ea typeface="Times New Roman" charset="0"/>
                          <a:cs typeface="Arial" charset="0"/>
                        </a:rPr>
                        <a:t>Unidades de Actuación Urbanística</a:t>
                      </a: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800" b="0" i="0" u="none" strike="noStrike" cap="none" normalizeH="0" baseline="0">
                          <a:ln>
                            <a:noFill/>
                          </a:ln>
                          <a:solidFill>
                            <a:srgbClr val="073E87"/>
                          </a:solidFill>
                          <a:effectLst/>
                          <a:latin typeface="Arial" charset="0"/>
                          <a:ea typeface="Times New Roman" charset="0"/>
                          <a:cs typeface="Arial" charset="0"/>
                        </a:rPr>
                        <a:t>Reajuste de Tierras</a:t>
                      </a: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800" b="0" i="0" u="none" strike="noStrike" cap="none" normalizeH="0" baseline="0">
                          <a:ln>
                            <a:noFill/>
                          </a:ln>
                          <a:solidFill>
                            <a:srgbClr val="073E87"/>
                          </a:solidFill>
                          <a:effectLst/>
                          <a:latin typeface="Arial" charset="0"/>
                          <a:ea typeface="Times New Roman" charset="0"/>
                          <a:cs typeface="Arial" charset="0"/>
                        </a:rPr>
                        <a:t>Integración Inmobiliaria</a:t>
                      </a: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800" b="0" i="0" u="none" strike="noStrike" cap="none" normalizeH="0" baseline="0">
                          <a:ln>
                            <a:noFill/>
                          </a:ln>
                          <a:solidFill>
                            <a:srgbClr val="073E87"/>
                          </a:solidFill>
                          <a:effectLst/>
                          <a:latin typeface="Arial" charset="0"/>
                          <a:ea typeface="Times New Roman" charset="0"/>
                          <a:cs typeface="Arial" charset="0"/>
                        </a:rPr>
                        <a:t>Cooperación entre partícipes</a:t>
                      </a: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800" b="0" i="0" u="none" strike="noStrike" cap="none" normalizeH="0" baseline="0">
                          <a:ln>
                            <a:noFill/>
                          </a:ln>
                          <a:solidFill>
                            <a:srgbClr val="073E87"/>
                          </a:solidFill>
                          <a:effectLst/>
                          <a:latin typeface="Arial" charset="0"/>
                          <a:ea typeface="Times New Roman" charset="0"/>
                          <a:cs typeface="Arial" charset="0"/>
                        </a:rPr>
                        <a:t>Oferta de Compra</a:t>
                      </a: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800" b="0" i="0" u="none" strike="noStrike" cap="none" normalizeH="0" baseline="0">
                          <a:ln>
                            <a:noFill/>
                          </a:ln>
                          <a:solidFill>
                            <a:srgbClr val="073E87"/>
                          </a:solidFill>
                          <a:effectLst/>
                          <a:latin typeface="Arial" charset="0"/>
                          <a:ea typeface="Times New Roman" charset="0"/>
                          <a:cs typeface="Arial" charset="0"/>
                        </a:rPr>
                        <a:t>Procesos de adquisición de inmuebles por enajenación voluntaria y forzosa</a:t>
                      </a: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800" b="0" i="0" u="none" strike="noStrike" cap="none" normalizeH="0" baseline="0">
                          <a:ln>
                            <a:noFill/>
                          </a:ln>
                          <a:solidFill>
                            <a:srgbClr val="073E87"/>
                          </a:solidFill>
                          <a:effectLst/>
                          <a:latin typeface="Arial" charset="0"/>
                          <a:ea typeface="Times New Roman" charset="0"/>
                          <a:cs typeface="Arial" charset="0"/>
                        </a:rPr>
                        <a:t>Procesos de expropiación por vía judicial y administrativa</a:t>
                      </a: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800" b="0" i="0" u="none" strike="noStrike" cap="none" normalizeH="0" baseline="0">
                          <a:ln>
                            <a:noFill/>
                          </a:ln>
                          <a:solidFill>
                            <a:srgbClr val="073E87"/>
                          </a:solidFill>
                          <a:effectLst/>
                          <a:latin typeface="Arial" charset="0"/>
                          <a:ea typeface="Times New Roman" charset="0"/>
                          <a:cs typeface="Arial" charset="0"/>
                        </a:rPr>
                        <a:t>Derecho de Preferencia</a:t>
                      </a: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800" b="0" i="0" u="none" strike="noStrike" cap="none" normalizeH="0" baseline="0">
                          <a:ln>
                            <a:noFill/>
                          </a:ln>
                          <a:solidFill>
                            <a:srgbClr val="073E87"/>
                          </a:solidFill>
                          <a:effectLst/>
                          <a:latin typeface="Arial" charset="0"/>
                          <a:ea typeface="Times New Roman" charset="0"/>
                          <a:cs typeface="Arial" charset="0"/>
                        </a:rPr>
                        <a:t>Concesiones</a:t>
                      </a: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800" b="0" i="0" u="none" strike="noStrike" cap="none" normalizeH="0" baseline="0" dirty="0">
                          <a:ln>
                            <a:noFill/>
                          </a:ln>
                          <a:solidFill>
                            <a:srgbClr val="073E87"/>
                          </a:solidFill>
                          <a:effectLst/>
                          <a:latin typeface="Arial" charset="0"/>
                          <a:ea typeface="Times New Roman" charset="0"/>
                          <a:cs typeface="Arial" charset="0"/>
                        </a:rPr>
                        <a:t>Declaratoria de desarrollo y construcción prioritarios</a:t>
                      </a: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400" b="0" i="0" u="none" strike="noStrike" cap="none" normalizeH="0" baseline="0">
                          <a:ln>
                            <a:noFill/>
                          </a:ln>
                          <a:solidFill>
                            <a:schemeClr val="bg1"/>
                          </a:solidFill>
                          <a:effectLst/>
                          <a:latin typeface="Arial" charset="0"/>
                          <a:ea typeface="Times New Roman" charset="0"/>
                          <a:cs typeface="Arial" charset="0"/>
                        </a:rPr>
                        <a:t>Aprovechamientos Urbanísticos.</a:t>
                      </a:r>
                      <a:endParaRPr kumimoji="0" lang="es-CO" sz="2400" b="0" i="0" u="none" strike="noStrike" cap="none" normalizeH="0" baseline="0">
                        <a:ln>
                          <a:noFill/>
                        </a:ln>
                        <a:solidFill>
                          <a:schemeClr val="bg1"/>
                        </a:solidFill>
                        <a:effectLst/>
                        <a:latin typeface="Arial" charset="0"/>
                        <a:ea typeface="Times New Roman" charset="0"/>
                        <a:cs typeface="Arial" charset="0"/>
                      </a:endParaRP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400" b="0" i="0" u="none" strike="noStrike" cap="none" normalizeH="0" baseline="0">
                          <a:ln>
                            <a:noFill/>
                          </a:ln>
                          <a:solidFill>
                            <a:schemeClr val="bg1"/>
                          </a:solidFill>
                          <a:effectLst/>
                          <a:latin typeface="Arial" charset="0"/>
                          <a:ea typeface="Times New Roman" charset="0"/>
                          <a:cs typeface="Arial" charset="0"/>
                        </a:rPr>
                        <a:t>Compensaciones en tratamientos de conservación </a:t>
                      </a:r>
                      <a:endParaRPr kumimoji="0" lang="es-CO" sz="2400" b="0" i="0" u="none" strike="noStrike" cap="none" normalizeH="0" baseline="0">
                        <a:ln>
                          <a:noFill/>
                        </a:ln>
                        <a:solidFill>
                          <a:schemeClr val="bg1"/>
                        </a:solidFill>
                        <a:effectLst/>
                        <a:latin typeface="Arial" charset="0"/>
                        <a:ea typeface="Times New Roman" charset="0"/>
                        <a:cs typeface="Arial" charset="0"/>
                      </a:endParaRPr>
                    </a:p>
                  </a:txBody>
                  <a:tcPr marT="45722" marB="45722" horzOverflow="overflow">
                    <a:lnL cap="flat">
                      <a:noFill/>
                    </a:lnL>
                    <a:lnR cap="flat">
                      <a:noFill/>
                    </a:lnR>
                    <a:lnT>
                      <a:noFill/>
                    </a:lnT>
                    <a:lnB>
                      <a:noFill/>
                    </a:lnB>
                    <a:lnTlToBr>
                      <a:noFill/>
                    </a:lnTlToBr>
                    <a:lnBlToTr>
                      <a:noFill/>
                    </a:lnBlToTr>
                    <a:noFill/>
                  </a:tcPr>
                </a:tc>
              </a:tr>
              <a:tr h="35511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CO" sz="1400" b="0" i="0" u="none" strike="noStrike" cap="none" normalizeH="0" baseline="0">
                          <a:ln>
                            <a:noFill/>
                          </a:ln>
                          <a:solidFill>
                            <a:schemeClr val="bg1"/>
                          </a:solidFill>
                          <a:effectLst/>
                          <a:latin typeface="Arial" charset="0"/>
                          <a:ea typeface="Times New Roman" charset="0"/>
                          <a:cs typeface="Arial" charset="0"/>
                        </a:rPr>
                        <a:t>Derechos transferibles de construcción y desarrollo </a:t>
                      </a:r>
                      <a:endParaRPr kumimoji="0" lang="es-CO" sz="2400" b="0" i="0" u="none" strike="noStrike" cap="none" normalizeH="0" baseline="0">
                        <a:ln>
                          <a:noFill/>
                        </a:ln>
                        <a:solidFill>
                          <a:schemeClr val="bg1"/>
                        </a:solidFill>
                        <a:effectLst/>
                        <a:latin typeface="Arial" charset="0"/>
                        <a:ea typeface="Times New Roman" charset="0"/>
                        <a:cs typeface="Arial" charset="0"/>
                      </a:endParaRPr>
                    </a:p>
                  </a:txBody>
                  <a:tcPr marT="45722" marB="45722" horzOverflow="overflow">
                    <a:lnL cap="flat">
                      <a:noFill/>
                    </a:lnL>
                    <a:lnR cap="flat">
                      <a:noFill/>
                    </a:lnR>
                    <a:lnT>
                      <a:noFill/>
                    </a:lnT>
                    <a:lnB>
                      <a:noFill/>
                    </a:lnB>
                    <a:lnTlToBr>
                      <a:noFill/>
                    </a:lnTlToBr>
                    <a:lnBlToTr>
                      <a:noFill/>
                    </a:lnBlToTr>
                    <a:noFill/>
                  </a:tcPr>
                </a:tc>
              </a:tr>
              <a:tr h="53268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s-CO" sz="2400" b="0" i="0" u="none" strike="noStrike" cap="none" normalizeH="0" baseline="0" dirty="0">
                        <a:ln>
                          <a:noFill/>
                        </a:ln>
                        <a:solidFill>
                          <a:schemeClr val="bg1"/>
                        </a:solidFill>
                        <a:effectLst/>
                        <a:latin typeface="Arial" charset="0"/>
                        <a:ea typeface="Times New Roman" charset="0"/>
                        <a:cs typeface="Arial" charset="0"/>
                      </a:endParaRPr>
                    </a:p>
                  </a:txBody>
                  <a:tcPr marT="45722" marB="45722" horzOverflow="overflow">
                    <a:lnL cap="flat">
                      <a:noFill/>
                    </a:lnL>
                    <a:lnR cap="flat">
                      <a:noFill/>
                    </a:lnR>
                    <a:lnT>
                      <a:noFill/>
                    </a:lnT>
                    <a:lnB cap="flat">
                      <a:noFill/>
                    </a:lnB>
                    <a:lnTlToBr>
                      <a:noFill/>
                    </a:lnTlToBr>
                    <a:lnBlToTr>
                      <a:noFill/>
                    </a:lnBlToTr>
                    <a:noFill/>
                  </a:tcPr>
                </a:tc>
              </a:tr>
            </a:tbl>
          </a:graphicData>
        </a:graphic>
      </p:graphicFrame>
      <p:sp>
        <p:nvSpPr>
          <p:cNvPr id="2" name="Marcador de pie de página 1"/>
          <p:cNvSpPr>
            <a:spLocks noGrp="1"/>
          </p:cNvSpPr>
          <p:nvPr>
            <p:ph type="ftr" sz="quarter" idx="11"/>
          </p:nvPr>
        </p:nvSpPr>
        <p:spPr/>
        <p:txBody>
          <a:bodyPr/>
          <a:lstStyle/>
          <a:p>
            <a:r>
              <a:rPr lang="en-US" smtClean="0"/>
              <a:t>ABOGADO URBANISTA NELSON URIBE RAMIREZ</a:t>
            </a:r>
            <a:endParaRPr lang="en-US" dirty="0"/>
          </a:p>
        </p:txBody>
      </p:sp>
    </p:spTree>
    <p:extLst>
      <p:ext uri="{BB962C8B-B14F-4D97-AF65-F5344CB8AC3E}">
        <p14:creationId xmlns:p14="http://schemas.microsoft.com/office/powerpoint/2010/main" val="4052313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dirty="0" smtClean="0"/>
              <a:t>CONCEPTO</a:t>
            </a:r>
            <a:endParaRPr lang="es-ES" dirty="0"/>
          </a:p>
        </p:txBody>
      </p:sp>
      <p:sp>
        <p:nvSpPr>
          <p:cNvPr id="3" name="Título 2"/>
          <p:cNvSpPr>
            <a:spLocks noGrp="1"/>
          </p:cNvSpPr>
          <p:nvPr>
            <p:ph type="title"/>
          </p:nvPr>
        </p:nvSpPr>
        <p:spPr/>
        <p:txBody>
          <a:bodyPr>
            <a:normAutofit fontScale="90000"/>
          </a:bodyPr>
          <a:lstStyle/>
          <a:p>
            <a:r>
              <a:rPr lang="es-ES" dirty="0" smtClean="0"/>
              <a:t>UNIDADES DE ACTUACIÓN URBANISTICA</a:t>
            </a:r>
            <a:endParaRPr lang="es-ES"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274792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lgn="ctr">
              <a:buNone/>
            </a:pPr>
            <a:r>
              <a:rPr lang="es-ES" sz="3200" dirty="0" smtClean="0"/>
              <a:t>INTERES GENERAL</a:t>
            </a:r>
          </a:p>
          <a:p>
            <a:pPr marL="0" indent="0" algn="ctr">
              <a:buNone/>
            </a:pPr>
            <a:endParaRPr lang="es-ES" sz="3200" dirty="0" smtClean="0"/>
          </a:p>
          <a:p>
            <a:pPr marL="0" indent="0" algn="ctr">
              <a:buNone/>
            </a:pPr>
            <a:endParaRPr lang="es-ES" sz="3200" dirty="0"/>
          </a:p>
          <a:p>
            <a:pPr marL="0" indent="0" algn="ctr">
              <a:buNone/>
            </a:pPr>
            <a:r>
              <a:rPr lang="es-ES" sz="3200" dirty="0" smtClean="0"/>
              <a:t>INTERES PARTICULAR</a:t>
            </a:r>
            <a:endParaRPr lang="es-ES" sz="3200" dirty="0"/>
          </a:p>
        </p:txBody>
      </p:sp>
      <p:sp>
        <p:nvSpPr>
          <p:cNvPr id="2" name="Título 1"/>
          <p:cNvSpPr>
            <a:spLocks noGrp="1"/>
          </p:cNvSpPr>
          <p:nvPr>
            <p:ph type="title"/>
          </p:nvPr>
        </p:nvSpPr>
        <p:spPr/>
        <p:txBody>
          <a:bodyPr/>
          <a:lstStyle/>
          <a:p>
            <a:r>
              <a:rPr lang="es-ES" b="1" dirty="0" smtClean="0"/>
              <a:t>INTERESES INVOLUCRADOS</a:t>
            </a:r>
            <a:endParaRPr lang="es-ES" b="1"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160913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lnSpcReduction="10000"/>
          </a:bodyPr>
          <a:lstStyle/>
          <a:p>
            <a:pPr marL="0" indent="0" algn="ctr">
              <a:buNone/>
            </a:pPr>
            <a:r>
              <a:rPr lang="es-ES" dirty="0" smtClean="0"/>
              <a:t>DEFINICIÓN</a:t>
            </a:r>
          </a:p>
          <a:p>
            <a:pPr marL="0" indent="0" algn="ctr">
              <a:buNone/>
            </a:pPr>
            <a:r>
              <a:rPr lang="es-ES" dirty="0" smtClean="0"/>
              <a:t>NATURALEZA JURIDICA DE BIENES OBJETO DE CESION</a:t>
            </a:r>
          </a:p>
          <a:p>
            <a:pPr marL="0" indent="0" algn="ctr">
              <a:buNone/>
            </a:pPr>
            <a:r>
              <a:rPr lang="es-ES" dirty="0" smtClean="0"/>
              <a:t>DESTINO </a:t>
            </a:r>
          </a:p>
          <a:p>
            <a:pPr marL="0" indent="0" algn="ctr">
              <a:buNone/>
            </a:pPr>
            <a:r>
              <a:rPr lang="es-ES" dirty="0" smtClean="0"/>
              <a:t>DETERMINACIÓN</a:t>
            </a:r>
          </a:p>
          <a:p>
            <a:pPr marL="0" indent="0" algn="ctr">
              <a:buNone/>
            </a:pPr>
            <a:r>
              <a:rPr lang="es-ES" dirty="0" smtClean="0"/>
              <a:t>COMPENSACIÓN</a:t>
            </a:r>
          </a:p>
          <a:p>
            <a:pPr marL="0" indent="0" algn="ctr">
              <a:buNone/>
            </a:pPr>
            <a:r>
              <a:rPr lang="es-ES" dirty="0" smtClean="0"/>
              <a:t>INCORPORACIÓN</a:t>
            </a:r>
          </a:p>
          <a:p>
            <a:pPr marL="0" indent="0" algn="ctr">
              <a:buNone/>
            </a:pPr>
            <a:r>
              <a:rPr lang="es-ES" dirty="0" smtClean="0"/>
              <a:t>ENTREGA MATERIAL</a:t>
            </a:r>
          </a:p>
          <a:p>
            <a:pPr marL="0" indent="0" algn="ctr">
              <a:buNone/>
            </a:pPr>
            <a:r>
              <a:rPr lang="es-ES" dirty="0" smtClean="0"/>
              <a:t>ENTREGA ANTICIPADA</a:t>
            </a:r>
            <a:endParaRPr lang="es-ES" dirty="0"/>
          </a:p>
        </p:txBody>
      </p:sp>
      <p:sp>
        <p:nvSpPr>
          <p:cNvPr id="3" name="Título 2"/>
          <p:cNvSpPr>
            <a:spLocks noGrp="1"/>
          </p:cNvSpPr>
          <p:nvPr>
            <p:ph type="title"/>
          </p:nvPr>
        </p:nvSpPr>
        <p:spPr/>
        <p:txBody>
          <a:bodyPr/>
          <a:lstStyle/>
          <a:p>
            <a:r>
              <a:rPr lang="es-ES" dirty="0" smtClean="0"/>
              <a:t>CESIONES OBLIGATORIAS</a:t>
            </a:r>
            <a:endParaRPr lang="es-ES"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1935410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85000" lnSpcReduction="20000"/>
          </a:bodyPr>
          <a:lstStyle/>
          <a:p>
            <a:pPr marL="0" indent="0" algn="ctr">
              <a:buNone/>
            </a:pPr>
            <a:r>
              <a:rPr lang="es-ES" dirty="0" smtClean="0"/>
              <a:t>OBJETIVOS – ESTRATEGIAS</a:t>
            </a:r>
          </a:p>
          <a:p>
            <a:pPr marL="0" indent="0" algn="ctr">
              <a:buNone/>
            </a:pPr>
            <a:endParaRPr lang="es-ES" dirty="0"/>
          </a:p>
          <a:p>
            <a:pPr marL="0" indent="0" algn="ctr">
              <a:buNone/>
            </a:pPr>
            <a:r>
              <a:rPr lang="es-ES" dirty="0" smtClean="0"/>
              <a:t>SISTEMAS ESTRUCTURANTES</a:t>
            </a:r>
          </a:p>
          <a:p>
            <a:pPr marL="0" indent="0" algn="ctr">
              <a:buNone/>
            </a:pPr>
            <a:r>
              <a:rPr lang="es-ES" dirty="0" smtClean="0"/>
              <a:t>(AMBIENTE – ESPACIO PCO – VIAS - SERVICIOS PCOS – EQUIPAMIENTOS COLECTIVOS)</a:t>
            </a:r>
          </a:p>
          <a:p>
            <a:pPr marL="0" indent="0" algn="ctr">
              <a:buNone/>
            </a:pPr>
            <a:endParaRPr lang="es-ES" dirty="0"/>
          </a:p>
          <a:p>
            <a:pPr marL="0" indent="0" algn="ctr">
              <a:buNone/>
            </a:pPr>
            <a:r>
              <a:rPr lang="es-ES" dirty="0" smtClean="0"/>
              <a:t>APROVECHAMIENTOS Y USOS</a:t>
            </a:r>
          </a:p>
          <a:p>
            <a:pPr marL="0" indent="0" algn="ctr">
              <a:buNone/>
            </a:pPr>
            <a:endParaRPr lang="es-ES" dirty="0"/>
          </a:p>
          <a:p>
            <a:pPr marL="0" indent="0" algn="ctr">
              <a:buNone/>
            </a:pPr>
            <a:r>
              <a:rPr lang="es-ES" dirty="0" smtClean="0"/>
              <a:t>INSTRUMENTOS DE GESTION  </a:t>
            </a:r>
          </a:p>
          <a:p>
            <a:pPr marL="0" indent="0" algn="ctr">
              <a:buNone/>
            </a:pPr>
            <a:endParaRPr lang="es-ES" dirty="0"/>
          </a:p>
          <a:p>
            <a:pPr marL="0" indent="0" algn="ctr">
              <a:buNone/>
            </a:pPr>
            <a:r>
              <a:rPr lang="es-ES" dirty="0" smtClean="0"/>
              <a:t>PROYECTOS (PLAN DE EJECUCIÓN)</a:t>
            </a:r>
            <a:endParaRPr lang="es-ES" dirty="0"/>
          </a:p>
        </p:txBody>
      </p:sp>
      <p:sp>
        <p:nvSpPr>
          <p:cNvPr id="3" name="Título 2"/>
          <p:cNvSpPr>
            <a:spLocks noGrp="1"/>
          </p:cNvSpPr>
          <p:nvPr>
            <p:ph type="title"/>
          </p:nvPr>
        </p:nvSpPr>
        <p:spPr/>
        <p:txBody>
          <a:bodyPr/>
          <a:lstStyle/>
          <a:p>
            <a:r>
              <a:rPr lang="es-ES" dirty="0" smtClean="0"/>
              <a:t>ESTRUCTURA BASICA POT</a:t>
            </a:r>
            <a:endParaRPr lang="es-ES"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299034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2"/>
          <a:srcRect t="28303" b="28303"/>
          <a:stretch>
            <a:fillRect/>
          </a:stretch>
        </p:blipFill>
        <p:spPr>
          <a:xfrm>
            <a:off x="218096" y="218071"/>
            <a:ext cx="8723844" cy="6118107"/>
          </a:xfrm>
          <a:prstGeom prst="rect">
            <a:avLst/>
          </a:prstGeom>
        </p:spPr>
      </p:pic>
      <p:sp>
        <p:nvSpPr>
          <p:cNvPr id="2" name="Marcador de pie de página 1"/>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14228319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2"/>
          <a:srcRect t="5797" b="5797"/>
          <a:stretch>
            <a:fillRect/>
          </a:stretch>
        </p:blipFill>
        <p:spPr>
          <a:xfrm>
            <a:off x="230925" y="230898"/>
            <a:ext cx="8672527" cy="6213359"/>
          </a:xfrm>
          <a:prstGeom prst="rect">
            <a:avLst/>
          </a:prstGeom>
        </p:spPr>
      </p:pic>
      <p:sp>
        <p:nvSpPr>
          <p:cNvPr id="2" name="Marcador de pie de página 1"/>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38955783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marL="0" indent="0" algn="just">
              <a:buNone/>
            </a:pPr>
            <a:r>
              <a:rPr lang="es-ES" dirty="0"/>
              <a:t>L</a:t>
            </a:r>
            <a:r>
              <a:rPr lang="es-ES" dirty="0" smtClean="0"/>
              <a:t>as </a:t>
            </a:r>
            <a:r>
              <a:rPr lang="es-ES" dirty="0"/>
              <a:t>acciones urbanísticas que regulan la utilización del suelo y del espacio aéreo urbano incrementando su aprovechamiento, generan beneficios que dan derecho a las entidades públicas a participar en las plusvalías resultantes de dichas acciones.</a:t>
            </a:r>
          </a:p>
        </p:txBody>
      </p:sp>
      <p:sp>
        <p:nvSpPr>
          <p:cNvPr id="3" name="Título 2"/>
          <p:cNvSpPr>
            <a:spLocks noGrp="1"/>
          </p:cNvSpPr>
          <p:nvPr>
            <p:ph type="title"/>
          </p:nvPr>
        </p:nvSpPr>
        <p:spPr/>
        <p:txBody>
          <a:bodyPr>
            <a:normAutofit fontScale="90000"/>
          </a:bodyPr>
          <a:lstStyle/>
          <a:p>
            <a:r>
              <a:rPr lang="es-ES" dirty="0" smtClean="0"/>
              <a:t>PARTICIPACIÓN EN PLUSVALIA</a:t>
            </a:r>
            <a:br>
              <a:rPr lang="es-ES" dirty="0" smtClean="0"/>
            </a:br>
            <a:endParaRPr lang="es-ES"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3074347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lnSpcReduction="10000"/>
          </a:bodyPr>
          <a:lstStyle/>
          <a:p>
            <a:pPr marL="0" indent="0" algn="just">
              <a:buNone/>
            </a:pPr>
            <a:r>
              <a:rPr lang="es-ES" dirty="0"/>
              <a:t>Constituyen hechos generadores de la participación en la plusvalía de que trata el artículo anterior, las decisiones administrativas que configuran acciones urbanísticas según lo establecido en el artículo 8 de esta Ley, y que autorizan específicamente ya sea a destinar el inmueble a un uso más rentable, o bien incrementar el aprovechamiento del suelo permitiendo una mayor área edificada, de acuerdo con lo que se estatuya formalmente en el respectivo Plan de Ordenamiento o en los instrumentos que lo desarrollen.</a:t>
            </a:r>
          </a:p>
        </p:txBody>
      </p:sp>
      <p:sp>
        <p:nvSpPr>
          <p:cNvPr id="3" name="Título 2"/>
          <p:cNvSpPr>
            <a:spLocks noGrp="1"/>
          </p:cNvSpPr>
          <p:nvPr>
            <p:ph type="title"/>
          </p:nvPr>
        </p:nvSpPr>
        <p:spPr/>
        <p:txBody>
          <a:bodyPr/>
          <a:lstStyle/>
          <a:p>
            <a:r>
              <a:rPr lang="es-ES" dirty="0" smtClean="0"/>
              <a:t>HECHOS GENERADORES</a:t>
            </a:r>
            <a:endParaRPr lang="es-ES"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1502680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marL="0" indent="0" algn="just">
              <a:buNone/>
            </a:pPr>
            <a:r>
              <a:rPr lang="es-ES" dirty="0"/>
              <a:t>Los concejos municipales o distritales, por iniciativa del alcalde, establecerán la tasa de participación que se imputará a la plusvalía generada, la cual podrá oscilar entre el treinta (30%) y el cincuenta por ciento (50%) del mayor valor por metro cuadrado.</a:t>
            </a:r>
          </a:p>
        </p:txBody>
      </p:sp>
      <p:sp>
        <p:nvSpPr>
          <p:cNvPr id="3" name="Título 2"/>
          <p:cNvSpPr>
            <a:spLocks noGrp="1"/>
          </p:cNvSpPr>
          <p:nvPr>
            <p:ph type="title"/>
          </p:nvPr>
        </p:nvSpPr>
        <p:spPr/>
        <p:txBody>
          <a:bodyPr/>
          <a:lstStyle/>
          <a:p>
            <a:r>
              <a:rPr lang="es-ES" dirty="0" smtClean="0"/>
              <a:t>MONTO DE LA PARTICIPACIÓN</a:t>
            </a:r>
            <a:endParaRPr lang="es-ES"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275009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72067" y="1591056"/>
            <a:ext cx="7408333" cy="4535107"/>
          </a:xfrm>
        </p:spPr>
        <p:txBody>
          <a:bodyPr>
            <a:normAutofit fontScale="92500" lnSpcReduction="10000"/>
          </a:bodyPr>
          <a:lstStyle/>
          <a:p>
            <a:pPr marL="0" indent="0" algn="just">
              <a:buNone/>
            </a:pPr>
            <a:r>
              <a:rPr lang="es-ES" dirty="0"/>
              <a:t>1. Solicitud de licencia de urbanización o construcción, aplicable para el cobro de la participación en la plusvalía generada por cualquiera de los hechos generadores de que trata el artículo 74 de esta Ley.</a:t>
            </a:r>
          </a:p>
          <a:p>
            <a:pPr marL="0" indent="0" algn="just">
              <a:buNone/>
            </a:pPr>
            <a:r>
              <a:rPr lang="es-ES" dirty="0"/>
              <a:t>2. Cambio efectivo de uso del inmueble, aplicable para el cobro de la participación en la plusvalía generada por la modificación del régimen o zonificación del suelo</a:t>
            </a:r>
            <a:r>
              <a:rPr lang="es-ES" dirty="0" smtClean="0"/>
              <a:t>.</a:t>
            </a:r>
            <a:endParaRPr lang="es-ES" dirty="0">
              <a:hlinkClick r:id="rId2"/>
            </a:endParaRPr>
          </a:p>
          <a:p>
            <a:pPr marL="0" indent="0" algn="just">
              <a:buNone/>
            </a:pPr>
            <a:r>
              <a:rPr lang="es-ES" dirty="0"/>
              <a:t>3. Actos que impliquen transferencia del dominio sobre el inmueble, aplicable al cobro de la participación en la plusvalía de que tratan los numerales 1 y 3 del referido artículo 74.</a:t>
            </a:r>
          </a:p>
          <a:p>
            <a:pPr marL="0" indent="0" algn="just">
              <a:buNone/>
            </a:pPr>
            <a:r>
              <a:rPr lang="es-ES" dirty="0"/>
              <a:t>4. Mediante la adquisición de títulos valores representativos de los derechos adicionales de construcción y desarrollo, en los términos que se establece en el artículo 88 y siguientes de la presente Ley.</a:t>
            </a:r>
          </a:p>
        </p:txBody>
      </p:sp>
      <p:sp>
        <p:nvSpPr>
          <p:cNvPr id="3" name="Título 2"/>
          <p:cNvSpPr>
            <a:spLocks noGrp="1"/>
          </p:cNvSpPr>
          <p:nvPr>
            <p:ph type="title"/>
          </p:nvPr>
        </p:nvSpPr>
        <p:spPr/>
        <p:txBody>
          <a:bodyPr>
            <a:normAutofit fontScale="90000"/>
          </a:bodyPr>
          <a:lstStyle/>
          <a:p>
            <a:r>
              <a:rPr lang="es-ES" i="1" dirty="0"/>
              <a:t>Exigibilidad y cobro de la participación</a:t>
            </a:r>
            <a:endParaRPr lang="es-ES"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909048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72067" y="1453904"/>
            <a:ext cx="7408333" cy="4672259"/>
          </a:xfrm>
        </p:spPr>
        <p:txBody>
          <a:bodyPr>
            <a:normAutofit fontScale="47500" lnSpcReduction="20000"/>
          </a:bodyPr>
          <a:lstStyle/>
          <a:p>
            <a:pPr marL="0" indent="0" algn="just">
              <a:buNone/>
            </a:pPr>
            <a:r>
              <a:rPr lang="es-ES" sz="3400" dirty="0" smtClean="0"/>
              <a:t>1. En </a:t>
            </a:r>
            <a:r>
              <a:rPr lang="es-ES" sz="3400" dirty="0"/>
              <a:t>dinero efectivo</a:t>
            </a:r>
            <a:r>
              <a:rPr lang="es-ES" sz="3400" dirty="0" smtClean="0"/>
              <a:t>.</a:t>
            </a:r>
          </a:p>
          <a:p>
            <a:pPr marL="0" indent="0" algn="just">
              <a:buNone/>
            </a:pPr>
            <a:endParaRPr lang="es-ES" sz="3400" dirty="0"/>
          </a:p>
          <a:p>
            <a:pPr marL="0" indent="0" algn="just">
              <a:buNone/>
            </a:pPr>
            <a:r>
              <a:rPr lang="es-ES" sz="3400" dirty="0"/>
              <a:t>2. Transfiriendo a la entidad territorial o a una de sus entidades descentralizadas, una porción del predio objeto de la misma, del valor equivalente a su monto. Esta forma sólo será procedente si el propietario o poseedor llega a un acuerdo con la administración sobre la parte del predio que será objeto de la transferencia, para lo cual la administración tendrá en cuenta el avalúo que hará practicar por expertos contratados para tal efecto.</a:t>
            </a:r>
          </a:p>
          <a:p>
            <a:pPr marL="0" indent="0" algn="just">
              <a:buNone/>
            </a:pPr>
            <a:r>
              <a:rPr lang="es-ES" sz="3400" dirty="0"/>
              <a:t>Las áreas transferidas se destinarán a fines urbanísticos, directamente o mediante la realización de programas o proyectos en asociación con el mismo propietario o con otros</a:t>
            </a:r>
            <a:r>
              <a:rPr lang="es-ES" sz="3400" dirty="0" smtClean="0"/>
              <a:t>.</a:t>
            </a:r>
          </a:p>
          <a:p>
            <a:pPr marL="0" indent="0" algn="just">
              <a:buNone/>
            </a:pPr>
            <a:endParaRPr lang="es-ES" sz="3400" dirty="0"/>
          </a:p>
          <a:p>
            <a:pPr marL="0" indent="0" algn="just">
              <a:buNone/>
            </a:pPr>
            <a:r>
              <a:rPr lang="es-ES" sz="3400" dirty="0"/>
              <a:t>3. El pago mediante la transferencia de una porción del terreno podrá canjearse por terrenos localizados en otras zonas de área urbana, haciendo los cálculos de equivalencia de valores correspondientes</a:t>
            </a:r>
            <a:r>
              <a:rPr lang="es-ES" sz="3400" dirty="0" smtClean="0"/>
              <a:t>.</a:t>
            </a:r>
          </a:p>
          <a:p>
            <a:pPr marL="0" indent="0" algn="just">
              <a:buNone/>
            </a:pPr>
            <a:endParaRPr lang="es-ES" sz="3400" dirty="0"/>
          </a:p>
          <a:p>
            <a:pPr marL="0" indent="0" algn="just">
              <a:buNone/>
            </a:pPr>
            <a:r>
              <a:rPr lang="es-ES" sz="3400" dirty="0"/>
              <a:t>4. Reconociendo formalmente a la entidad territorial o a una de sus entidades descentralizadas un valor accionario o un interés social equivalente a la participación, a fin de que la entidad pública adelante conjuntamente con el propietario o poseedor un programa o proyecto de construcción o urbanización determinado sobre el predio respectivo</a:t>
            </a:r>
            <a:r>
              <a:rPr lang="es-ES" sz="3400" dirty="0" smtClean="0"/>
              <a:t>.</a:t>
            </a:r>
          </a:p>
          <a:p>
            <a:pPr marL="0" indent="0" algn="just">
              <a:buNone/>
            </a:pPr>
            <a:endParaRPr lang="es-ES" sz="3500" dirty="0"/>
          </a:p>
          <a:p>
            <a:endParaRPr lang="es-ES" dirty="0"/>
          </a:p>
        </p:txBody>
      </p:sp>
      <p:sp>
        <p:nvSpPr>
          <p:cNvPr id="3" name="Título 2"/>
          <p:cNvSpPr>
            <a:spLocks noGrp="1"/>
          </p:cNvSpPr>
          <p:nvPr>
            <p:ph type="title"/>
          </p:nvPr>
        </p:nvSpPr>
        <p:spPr>
          <a:xfrm>
            <a:off x="457200" y="338328"/>
            <a:ext cx="8229600" cy="948461"/>
          </a:xfrm>
        </p:spPr>
        <p:txBody>
          <a:bodyPr>
            <a:normAutofit/>
          </a:bodyPr>
          <a:lstStyle/>
          <a:p>
            <a:r>
              <a:rPr lang="es-ES" sz="3600" dirty="0" smtClean="0"/>
              <a:t>FORMAS DE PAGO DE LA PARTICIPACIÓN </a:t>
            </a:r>
            <a:endParaRPr lang="es-ES" sz="3600"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1952510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72067" y="985981"/>
            <a:ext cx="7408333" cy="5140182"/>
          </a:xfrm>
        </p:spPr>
        <p:txBody>
          <a:bodyPr>
            <a:normAutofit fontScale="77500" lnSpcReduction="20000"/>
          </a:bodyPr>
          <a:lstStyle/>
          <a:p>
            <a:pPr marL="0" indent="0" algn="just">
              <a:buNone/>
            </a:pPr>
            <a:r>
              <a:rPr lang="es-ES" dirty="0"/>
              <a:t>5. Mediante la ejecución de obras de infraestructura vial, de servicios públicos, domiciliarios, áreas de recreación y equipamientos sociales, para la adecuación de asentamientos urbanos en áreas de desarrollo incompleto o inadecuado, cuya inversión sea equivalente al monto de la plusvalía, previo acuerdo con la administración municipal o distrital acerca de los términos de ejecución y equivalencia de las obras proyectadas.</a:t>
            </a:r>
          </a:p>
          <a:p>
            <a:pPr marL="0" indent="0" algn="just">
              <a:buNone/>
            </a:pPr>
            <a:endParaRPr lang="es-ES" u="sng" dirty="0">
              <a:hlinkClick r:id="rId2"/>
            </a:endParaRPr>
          </a:p>
          <a:p>
            <a:pPr marL="0" indent="0" algn="just">
              <a:buNone/>
            </a:pPr>
            <a:r>
              <a:rPr lang="es-ES" dirty="0"/>
              <a:t>6. Mediante la adquisición anticipada de títulos valores representativos de la participación en la plusvalía liquidada, en los términos previstos en el artículo 88 y siguientes.</a:t>
            </a:r>
          </a:p>
          <a:p>
            <a:pPr marL="0" indent="0" algn="just">
              <a:buNone/>
            </a:pPr>
            <a:endParaRPr lang="es-ES" dirty="0"/>
          </a:p>
          <a:p>
            <a:pPr marL="0" indent="0" algn="just">
              <a:buNone/>
            </a:pPr>
            <a:r>
              <a:rPr lang="es-ES" dirty="0"/>
              <a:t>En los eventos de que tratan los numerales 2 y 4 se reconocerá al propietario o poseedor un descuento del cinco por ciento (5%) del monto liquidado. En los casos previstos en el numeral 6 se aplicará un descuento del diez por ciento (10%) del mismo.</a:t>
            </a:r>
          </a:p>
          <a:p>
            <a:pPr marL="0" indent="0" algn="just">
              <a:buNone/>
            </a:pPr>
            <a:endParaRPr lang="es-ES" dirty="0"/>
          </a:p>
          <a:p>
            <a:pPr marL="0" indent="0" algn="just">
              <a:buNone/>
            </a:pPr>
            <a:r>
              <a:rPr lang="es-ES" b="1" dirty="0"/>
              <a:t>Parágrafo.-</a:t>
            </a:r>
            <a:r>
              <a:rPr lang="es-ES" dirty="0"/>
              <a:t> Las modalidades de pago de que trata este artículo podrán ser utilizadas alternativamente o en forma combinada.	</a:t>
            </a:r>
          </a:p>
          <a:p>
            <a:endParaRPr lang="es-ES" dirty="0"/>
          </a:p>
        </p:txBody>
      </p:sp>
      <p:sp>
        <p:nvSpPr>
          <p:cNvPr id="3" name="Marcador de pie de página 2"/>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47843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r>
              <a:rPr lang="es-ES" sz="2400" dirty="0" smtClean="0"/>
              <a:t>LA FUNCIÓN SOCIAL Y ECOLÓGICA DE </a:t>
            </a:r>
            <a:r>
              <a:rPr lang="es-ES" sz="2400" b="1" dirty="0" smtClean="0">
                <a:solidFill>
                  <a:srgbClr val="FF0000"/>
                </a:solidFill>
              </a:rPr>
              <a:t>LA PROPIEDAD</a:t>
            </a:r>
            <a:endParaRPr lang="es-ES" sz="2400" dirty="0" smtClean="0"/>
          </a:p>
          <a:p>
            <a:pPr marL="0" indent="0" algn="ctr">
              <a:buNone/>
            </a:pPr>
            <a:endParaRPr lang="es-ES" sz="2400" dirty="0" smtClean="0"/>
          </a:p>
          <a:p>
            <a:pPr marL="0" indent="0" algn="ctr">
              <a:buNone/>
            </a:pPr>
            <a:r>
              <a:rPr lang="es-ES" sz="2400" dirty="0" smtClean="0"/>
              <a:t>LA PREVALENCIA DEL INTERÉS GENERAL SOBRE </a:t>
            </a:r>
            <a:r>
              <a:rPr lang="es-ES" sz="2400" b="1" dirty="0" smtClean="0">
                <a:solidFill>
                  <a:srgbClr val="FF0000"/>
                </a:solidFill>
              </a:rPr>
              <a:t>EL PARTICULAR</a:t>
            </a:r>
            <a:endParaRPr lang="es-ES" sz="2400" b="1" dirty="0" smtClean="0"/>
          </a:p>
          <a:p>
            <a:pPr marL="0" indent="0" algn="ctr">
              <a:buNone/>
            </a:pPr>
            <a:endParaRPr lang="es-ES" sz="2400" dirty="0" smtClean="0"/>
          </a:p>
          <a:p>
            <a:pPr marL="0" indent="0" algn="ctr">
              <a:buNone/>
            </a:pPr>
            <a:r>
              <a:rPr lang="es-ES" sz="2400" dirty="0" smtClean="0"/>
              <a:t>LA DISTRIBUCIÓN EQUITATIVA DE LAS </a:t>
            </a:r>
            <a:r>
              <a:rPr lang="es-ES" sz="2400" b="1" dirty="0" smtClean="0">
                <a:solidFill>
                  <a:srgbClr val="FF0000"/>
                </a:solidFill>
              </a:rPr>
              <a:t>CARGAS</a:t>
            </a:r>
            <a:r>
              <a:rPr lang="es-ES" sz="2400" dirty="0" smtClean="0"/>
              <a:t> Y LOS </a:t>
            </a:r>
            <a:r>
              <a:rPr lang="es-ES" sz="2400" b="1" dirty="0" smtClean="0">
                <a:solidFill>
                  <a:srgbClr val="FF0000"/>
                </a:solidFill>
              </a:rPr>
              <a:t>BENEFICIOS</a:t>
            </a:r>
          </a:p>
          <a:p>
            <a:pPr marL="0" indent="0">
              <a:buNone/>
            </a:pPr>
            <a:endParaRPr lang="es-ES" dirty="0"/>
          </a:p>
        </p:txBody>
      </p:sp>
      <p:sp>
        <p:nvSpPr>
          <p:cNvPr id="2" name="Título 1"/>
          <p:cNvSpPr>
            <a:spLocks noGrp="1"/>
          </p:cNvSpPr>
          <p:nvPr>
            <p:ph type="title"/>
          </p:nvPr>
        </p:nvSpPr>
        <p:spPr>
          <a:xfrm>
            <a:off x="457200" y="756832"/>
            <a:ext cx="8229600" cy="1359735"/>
          </a:xfrm>
        </p:spPr>
        <p:txBody>
          <a:bodyPr>
            <a:normAutofit fontScale="90000"/>
          </a:bodyPr>
          <a:lstStyle/>
          <a:p>
            <a:r>
              <a:rPr lang="es-ES" sz="3600" dirty="0" smtClean="0"/>
              <a:t>PRINCIPIOS DEL DESARROLLO FISICO TERRITORIAL</a:t>
            </a:r>
            <a:r>
              <a:rPr lang="es-ES" sz="2400" dirty="0" smtClean="0"/>
              <a:t/>
            </a:r>
            <a:br>
              <a:rPr lang="es-ES" sz="2400" dirty="0" smtClean="0"/>
            </a:br>
            <a:r>
              <a:rPr lang="es-ES" sz="2400" dirty="0"/>
              <a:t/>
            </a:r>
            <a:br>
              <a:rPr lang="es-ES" sz="2400" dirty="0"/>
            </a:br>
            <a:endParaRPr lang="es-ES" sz="2400"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112738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72067" y="1453904"/>
            <a:ext cx="7408333" cy="4672259"/>
          </a:xfrm>
        </p:spPr>
        <p:txBody>
          <a:bodyPr>
            <a:normAutofit fontScale="70000" lnSpcReduction="20000"/>
          </a:bodyPr>
          <a:lstStyle/>
          <a:p>
            <a:pPr marL="0" indent="0" algn="just">
              <a:buNone/>
            </a:pPr>
            <a:r>
              <a:rPr lang="es-ES" dirty="0"/>
              <a:t>1. Compra de predios o inmuebles para desarrollar planes o proyectos de vivienda de interés social.</a:t>
            </a:r>
          </a:p>
          <a:p>
            <a:pPr marL="0" indent="0" algn="just">
              <a:buNone/>
            </a:pPr>
            <a:r>
              <a:rPr lang="es-ES" dirty="0"/>
              <a:t>2. Construcción o mejoramiento de infraestructuras viales, de servicios públicos domiciliarios, áreas de recreación y equipamientos sociales para la adecuación de asentamientos urbanos en condiciones de desarrollo incompleto o inadecuado.</a:t>
            </a:r>
          </a:p>
          <a:p>
            <a:pPr marL="0" indent="0" algn="just">
              <a:buNone/>
            </a:pPr>
            <a:r>
              <a:rPr lang="es-ES" dirty="0"/>
              <a:t>3. Ejecución de proyectos y obras de recreación, parques y zonas verdes y expansión y recuperación de los centros y equipamientos que conforman la red del espacio público urbano.</a:t>
            </a:r>
          </a:p>
          <a:p>
            <a:pPr marL="0" indent="0" algn="just">
              <a:buNone/>
            </a:pPr>
            <a:r>
              <a:rPr lang="es-ES" dirty="0"/>
              <a:t>4. Financiamiento de infraestructura vial y de sistemas de transporte masivo de interés general.</a:t>
            </a:r>
          </a:p>
          <a:p>
            <a:pPr marL="0" indent="0" algn="just">
              <a:buNone/>
            </a:pPr>
            <a:r>
              <a:rPr lang="es-ES" dirty="0"/>
              <a:t>5. Actuaciones urbanísticas en </a:t>
            </a:r>
            <a:r>
              <a:rPr lang="es-ES" dirty="0" err="1"/>
              <a:t>macroproyectos</a:t>
            </a:r>
            <a:r>
              <a:rPr lang="es-ES" dirty="0"/>
              <a:t>, programas de renovación urbana u otros proyectos que se desarrollen a través de unidades de actuación urbanística.</a:t>
            </a:r>
          </a:p>
          <a:p>
            <a:pPr marL="0" indent="0" algn="just">
              <a:buNone/>
            </a:pPr>
            <a:r>
              <a:rPr lang="es-ES" dirty="0"/>
              <a:t>6. Pago de precio o indemnizaciones por acciones de adquisición voluntaria o expropiación de inmuebles, para programas de renovación urbana.</a:t>
            </a:r>
          </a:p>
          <a:p>
            <a:pPr marL="0" indent="0" algn="just">
              <a:buNone/>
            </a:pPr>
            <a:r>
              <a:rPr lang="es-ES" dirty="0"/>
              <a:t>7. Fomento de la creación cultural y al mantenimiento del patrimonio cultural del municipio o distrito, mediante la mejora, adecuación o restauración de bienes inmuebles catalogados como patrimonio cultural, especialmente en las zonas de la ciudades declaradas como de desarrollo incompleto o inadecuado.</a:t>
            </a:r>
          </a:p>
        </p:txBody>
      </p:sp>
      <p:sp>
        <p:nvSpPr>
          <p:cNvPr id="3" name="Título 2"/>
          <p:cNvSpPr>
            <a:spLocks noGrp="1"/>
          </p:cNvSpPr>
          <p:nvPr>
            <p:ph type="title"/>
          </p:nvPr>
        </p:nvSpPr>
        <p:spPr>
          <a:xfrm>
            <a:off x="457200" y="338328"/>
            <a:ext cx="8229600" cy="881615"/>
          </a:xfrm>
        </p:spPr>
        <p:txBody>
          <a:bodyPr>
            <a:normAutofit/>
          </a:bodyPr>
          <a:lstStyle/>
          <a:p>
            <a:r>
              <a:rPr lang="es-ES" sz="3200" dirty="0" smtClean="0"/>
              <a:t>DESTINACIÓN DE LOS RECURSOS</a:t>
            </a:r>
            <a:endParaRPr lang="es-ES" sz="3200"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192587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067" y="1783049"/>
            <a:ext cx="7408333" cy="4977140"/>
          </a:xfrm>
        </p:spPr>
        <p:txBody>
          <a:bodyPr>
            <a:noAutofit/>
          </a:bodyPr>
          <a:lstStyle/>
          <a:p>
            <a:pPr marL="0" indent="0" algn="just">
              <a:buNone/>
            </a:pPr>
            <a:r>
              <a:rPr lang="es-ES" sz="1800" dirty="0" smtClean="0"/>
              <a:t>1. Posibilitar </a:t>
            </a:r>
            <a:r>
              <a:rPr lang="es-ES" sz="1800" dirty="0"/>
              <a:t>a los habitantes el acceso a las vías públicas, infraestructuras de transporte y demás espacios públicos, y su destinación al uso común, y hacer efectivos los derechos constitucionales de la vivienda y los servicios públicos domiciliarios</a:t>
            </a:r>
            <a:r>
              <a:rPr lang="es-ES" sz="1800" dirty="0" smtClean="0"/>
              <a:t>.</a:t>
            </a:r>
          </a:p>
          <a:p>
            <a:pPr marL="0" indent="0" algn="just">
              <a:buNone/>
            </a:pPr>
            <a:endParaRPr lang="es-ES" sz="1800" dirty="0"/>
          </a:p>
          <a:p>
            <a:pPr marL="0" indent="0" algn="just">
              <a:buNone/>
            </a:pPr>
            <a:r>
              <a:rPr lang="es-ES" sz="1800" dirty="0"/>
              <a:t>2. Atender los procesos de cambio en el uso del suelo y adecuarlo en aras del interés común, procurando su utilización racional en armonía con la función social de la propiedad a la cual le es inherente una función ecológica, buscando el desarrollo sostenible</a:t>
            </a:r>
            <a:r>
              <a:rPr lang="es-ES" sz="1800" dirty="0" smtClean="0"/>
              <a:t>.</a:t>
            </a:r>
          </a:p>
          <a:p>
            <a:pPr marL="0" indent="0" algn="just">
              <a:buNone/>
            </a:pPr>
            <a:endParaRPr lang="es-ES" sz="1800" dirty="0"/>
          </a:p>
          <a:p>
            <a:pPr marL="0" indent="0" algn="just">
              <a:buNone/>
            </a:pPr>
            <a:r>
              <a:rPr lang="es-ES" sz="1800" dirty="0"/>
              <a:t>3. Propender por el mejoramiento de la calidad de vida de los habitantes, la distribución equitativa de las oportunidades y los beneficios del desarrollo y la preservación del patrimonio cultural y natural</a:t>
            </a:r>
            <a:r>
              <a:rPr lang="es-ES" sz="1800" dirty="0" smtClean="0"/>
              <a:t>.</a:t>
            </a:r>
          </a:p>
          <a:p>
            <a:pPr marL="0" indent="0" algn="just">
              <a:buNone/>
            </a:pPr>
            <a:endParaRPr lang="es-ES" sz="1800" dirty="0"/>
          </a:p>
          <a:p>
            <a:pPr marL="0" indent="0" algn="just">
              <a:buNone/>
            </a:pPr>
            <a:r>
              <a:rPr lang="es-ES" sz="1800" dirty="0"/>
              <a:t>4. Mejorar la seguridad de los asentamientos humanos ante los riesgos naturales.</a:t>
            </a:r>
          </a:p>
        </p:txBody>
      </p:sp>
      <p:sp>
        <p:nvSpPr>
          <p:cNvPr id="2" name="Título 1"/>
          <p:cNvSpPr>
            <a:spLocks noGrp="1"/>
          </p:cNvSpPr>
          <p:nvPr>
            <p:ph type="title"/>
          </p:nvPr>
        </p:nvSpPr>
        <p:spPr>
          <a:xfrm>
            <a:off x="457200" y="257537"/>
            <a:ext cx="8229600" cy="1143000"/>
          </a:xfrm>
        </p:spPr>
        <p:txBody>
          <a:bodyPr>
            <a:normAutofit/>
          </a:bodyPr>
          <a:lstStyle/>
          <a:p>
            <a:r>
              <a:rPr lang="es-ES" sz="2800" b="1" dirty="0" smtClean="0"/>
              <a:t>FUNCION PÚBLICA DEL URBANISMO - FINES</a:t>
            </a:r>
            <a:r>
              <a:rPr lang="es-ES" sz="2400" dirty="0" smtClean="0"/>
              <a:t/>
            </a:r>
            <a:br>
              <a:rPr lang="es-ES" sz="2400" dirty="0" smtClean="0"/>
            </a:br>
            <a:r>
              <a:rPr lang="es-ES" sz="2400" dirty="0" smtClean="0"/>
              <a:t>(Articulo 3 ley 388/97)</a:t>
            </a:r>
            <a:endParaRPr lang="es-ES" sz="2400"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2914338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067" y="2911884"/>
            <a:ext cx="7408333" cy="3214279"/>
          </a:xfrm>
        </p:spPr>
        <p:txBody>
          <a:bodyPr>
            <a:normAutofit/>
          </a:bodyPr>
          <a:lstStyle/>
          <a:p>
            <a:pPr marL="0" indent="0" algn="just">
              <a:buNone/>
            </a:pPr>
            <a:r>
              <a:rPr lang="es-ES" sz="3200" dirty="0" smtClean="0"/>
              <a:t>Referida </a:t>
            </a:r>
            <a:r>
              <a:rPr lang="es-ES" sz="3200" dirty="0"/>
              <a:t>a las </a:t>
            </a:r>
            <a:r>
              <a:rPr lang="es-ES" sz="3200" b="1" dirty="0">
                <a:solidFill>
                  <a:srgbClr val="FF0000"/>
                </a:solidFill>
              </a:rPr>
              <a:t>decisiones administrativas </a:t>
            </a:r>
            <a:r>
              <a:rPr lang="es-ES" sz="3200" dirty="0"/>
              <a:t>y a las actuaciones urbanísticas que les son propias, relacionadas con el ordenamiento del territorio y la intervención en los usos del suelo</a:t>
            </a:r>
          </a:p>
        </p:txBody>
      </p:sp>
      <p:sp>
        <p:nvSpPr>
          <p:cNvPr id="2" name="Título 1"/>
          <p:cNvSpPr>
            <a:spLocks noGrp="1"/>
          </p:cNvSpPr>
          <p:nvPr>
            <p:ph type="title"/>
          </p:nvPr>
        </p:nvSpPr>
        <p:spPr/>
        <p:txBody>
          <a:bodyPr>
            <a:normAutofit/>
          </a:bodyPr>
          <a:lstStyle/>
          <a:p>
            <a:r>
              <a:rPr lang="es-ES" b="1" dirty="0" smtClean="0"/>
              <a:t>ACCIÓN URBANISTICA</a:t>
            </a:r>
            <a:r>
              <a:rPr lang="es-ES" dirty="0" smtClean="0"/>
              <a:t/>
            </a:r>
            <a:br>
              <a:rPr lang="es-ES" dirty="0" smtClean="0"/>
            </a:br>
            <a:r>
              <a:rPr lang="es-ES" sz="2800" dirty="0" smtClean="0"/>
              <a:t>ARTICULO 8 LEY 388/97</a:t>
            </a:r>
            <a:endParaRPr lang="es-ES" sz="2800"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2424823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067" y="2939143"/>
            <a:ext cx="7408333" cy="3187020"/>
          </a:xfrm>
        </p:spPr>
        <p:txBody>
          <a:bodyPr>
            <a:normAutofit/>
          </a:bodyPr>
          <a:lstStyle/>
          <a:p>
            <a:pPr marL="0" indent="0" algn="ctr">
              <a:buNone/>
            </a:pPr>
            <a:r>
              <a:rPr lang="es-ES" sz="3200" dirty="0" smtClean="0"/>
              <a:t>URBANIZACIÓN</a:t>
            </a:r>
          </a:p>
          <a:p>
            <a:pPr marL="0" indent="0" algn="ctr">
              <a:buNone/>
            </a:pPr>
            <a:endParaRPr lang="es-ES" sz="3200" dirty="0"/>
          </a:p>
          <a:p>
            <a:pPr marL="0" indent="0" algn="ctr">
              <a:buNone/>
            </a:pPr>
            <a:r>
              <a:rPr lang="es-ES" sz="3200" dirty="0" smtClean="0"/>
              <a:t>PARCELACIÓN</a:t>
            </a:r>
          </a:p>
          <a:p>
            <a:pPr marL="0" indent="0" algn="ctr">
              <a:buNone/>
            </a:pPr>
            <a:endParaRPr lang="es-ES" sz="3200" dirty="0"/>
          </a:p>
          <a:p>
            <a:pPr marL="0" indent="0" algn="ctr">
              <a:buNone/>
            </a:pPr>
            <a:r>
              <a:rPr lang="es-ES" sz="3200" dirty="0" smtClean="0"/>
              <a:t>EDIFICACIÓN</a:t>
            </a:r>
            <a:endParaRPr lang="es-ES" sz="3200" dirty="0"/>
          </a:p>
        </p:txBody>
      </p:sp>
      <p:sp>
        <p:nvSpPr>
          <p:cNvPr id="2" name="Título 1"/>
          <p:cNvSpPr>
            <a:spLocks noGrp="1"/>
          </p:cNvSpPr>
          <p:nvPr>
            <p:ph type="title"/>
          </p:nvPr>
        </p:nvSpPr>
        <p:spPr/>
        <p:txBody>
          <a:bodyPr/>
          <a:lstStyle/>
          <a:p>
            <a:r>
              <a:rPr lang="es-ES" b="1" dirty="0" smtClean="0"/>
              <a:t>ACTUACIÓN URBANISTICA</a:t>
            </a:r>
            <a:endParaRPr lang="es-ES" b="1"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123456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067" y="1924152"/>
            <a:ext cx="7408333" cy="4202010"/>
          </a:xfrm>
        </p:spPr>
        <p:txBody>
          <a:bodyPr>
            <a:noAutofit/>
          </a:bodyPr>
          <a:lstStyle/>
          <a:p>
            <a:pPr marL="0" indent="0" algn="just">
              <a:buNone/>
            </a:pPr>
            <a:r>
              <a:rPr lang="es-ES" sz="2300" dirty="0"/>
              <a:t>El ordenamiento del territorio municipal y distrital comprende un conjunto de acciones político-administrativas y de </a:t>
            </a:r>
            <a:r>
              <a:rPr lang="es-ES" sz="2300" b="1" dirty="0">
                <a:solidFill>
                  <a:srgbClr val="FF0000"/>
                </a:solidFill>
              </a:rPr>
              <a:t>planificación física </a:t>
            </a:r>
            <a:r>
              <a:rPr lang="es-ES" sz="2300" dirty="0"/>
              <a:t>concertadas, emprendidas por los municipios o distritos y áreas metropolitanas, en ejercicio de la </a:t>
            </a:r>
            <a:r>
              <a:rPr lang="es-ES" sz="2300" b="1" dirty="0">
                <a:solidFill>
                  <a:srgbClr val="FF0000"/>
                </a:solidFill>
              </a:rPr>
              <a:t>función pública </a:t>
            </a:r>
            <a:r>
              <a:rPr lang="es-ES" sz="2300" dirty="0"/>
              <a:t>que les compete, dentro de los límites fijados por la Constitución y las leyes, en orden a disponer de instrumentos eficientes para </a:t>
            </a:r>
            <a:r>
              <a:rPr lang="es-ES" sz="2300" b="1" dirty="0">
                <a:solidFill>
                  <a:srgbClr val="FF0000"/>
                </a:solidFill>
              </a:rPr>
              <a:t>orientar</a:t>
            </a:r>
            <a:r>
              <a:rPr lang="es-ES" sz="2300" dirty="0"/>
              <a:t> el desarrollo del territorio bajo su jurisdicción y </a:t>
            </a:r>
            <a:r>
              <a:rPr lang="es-ES" sz="2300" b="1" dirty="0">
                <a:solidFill>
                  <a:srgbClr val="FF0000"/>
                </a:solidFill>
              </a:rPr>
              <a:t>regular</a:t>
            </a:r>
            <a:r>
              <a:rPr lang="es-ES" sz="2300" dirty="0"/>
              <a:t> la utilización, transformación y ocupación del espacio, de acuerdo con las estrategias de desarrollo socioeconómico y en armonía con el medio ambiente y las tradiciones históricas y culturales</a:t>
            </a:r>
          </a:p>
        </p:txBody>
      </p:sp>
      <p:sp>
        <p:nvSpPr>
          <p:cNvPr id="2" name="Título 1"/>
          <p:cNvSpPr>
            <a:spLocks noGrp="1"/>
          </p:cNvSpPr>
          <p:nvPr>
            <p:ph type="title"/>
          </p:nvPr>
        </p:nvSpPr>
        <p:spPr/>
        <p:txBody>
          <a:bodyPr>
            <a:normAutofit/>
          </a:bodyPr>
          <a:lstStyle/>
          <a:p>
            <a:r>
              <a:rPr lang="es-ES" sz="2800" b="1" dirty="0" smtClean="0"/>
              <a:t>ORDENAMIENTO DEL TERRITORIO MUNICIPAL - CONCEPTO</a:t>
            </a:r>
            <a:endParaRPr lang="es-ES" sz="2800" b="1"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212413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067" y="1770220"/>
            <a:ext cx="7408333" cy="4355943"/>
          </a:xfrm>
        </p:spPr>
        <p:txBody>
          <a:bodyPr>
            <a:noAutofit/>
          </a:bodyPr>
          <a:lstStyle/>
          <a:p>
            <a:pPr marL="0" indent="0" algn="just">
              <a:lnSpc>
                <a:spcPct val="90000"/>
              </a:lnSpc>
              <a:buNone/>
            </a:pPr>
            <a:r>
              <a:rPr lang="es-ES" sz="2000" b="1" dirty="0" smtClean="0">
                <a:solidFill>
                  <a:srgbClr val="FF0000"/>
                </a:solidFill>
              </a:rPr>
              <a:t>Complementar </a:t>
            </a:r>
            <a:r>
              <a:rPr lang="es-ES" sz="2000" dirty="0"/>
              <a:t>la planificación económica y social con la </a:t>
            </a:r>
            <a:r>
              <a:rPr lang="es-ES" sz="2000" b="1" dirty="0">
                <a:solidFill>
                  <a:srgbClr val="FF0000"/>
                </a:solidFill>
              </a:rPr>
              <a:t>dimensión territorial</a:t>
            </a:r>
            <a:r>
              <a:rPr lang="es-ES" sz="2000" dirty="0"/>
              <a:t>, </a:t>
            </a:r>
            <a:r>
              <a:rPr lang="es-ES" sz="2000" b="1" dirty="0">
                <a:solidFill>
                  <a:srgbClr val="FF0000"/>
                </a:solidFill>
              </a:rPr>
              <a:t>racionalizar</a:t>
            </a:r>
            <a:r>
              <a:rPr lang="es-ES" sz="2000" dirty="0"/>
              <a:t> las intervenciones sobre el territorio y </a:t>
            </a:r>
            <a:r>
              <a:rPr lang="es-ES" sz="2000" b="1" dirty="0">
                <a:solidFill>
                  <a:srgbClr val="FF0000"/>
                </a:solidFill>
              </a:rPr>
              <a:t>orientar</a:t>
            </a:r>
            <a:r>
              <a:rPr lang="es-ES" sz="2000" dirty="0"/>
              <a:t> su desarrollo y aprovechamiento sostenible, mediante</a:t>
            </a:r>
            <a:r>
              <a:rPr lang="es-ES" sz="2000" dirty="0" smtClean="0"/>
              <a:t>:</a:t>
            </a:r>
          </a:p>
          <a:p>
            <a:pPr marL="0" indent="0" algn="just">
              <a:lnSpc>
                <a:spcPct val="90000"/>
              </a:lnSpc>
              <a:buNone/>
            </a:pPr>
            <a:endParaRPr lang="es-ES" sz="2000" dirty="0"/>
          </a:p>
          <a:p>
            <a:pPr marL="0" indent="0" algn="just">
              <a:lnSpc>
                <a:spcPct val="90000"/>
              </a:lnSpc>
              <a:buNone/>
            </a:pPr>
            <a:r>
              <a:rPr lang="es-ES" sz="2000" dirty="0"/>
              <a:t>1. La definición de las estrategias territoriales de uso, ocupación y manejo del suelo, en función de los objetivos económicos, sociales, urbanísticos y ambientales</a:t>
            </a:r>
            <a:r>
              <a:rPr lang="es-ES" sz="2000" dirty="0" smtClean="0"/>
              <a:t>.</a:t>
            </a:r>
          </a:p>
          <a:p>
            <a:pPr marL="0" indent="0" algn="just">
              <a:lnSpc>
                <a:spcPct val="90000"/>
              </a:lnSpc>
              <a:buNone/>
            </a:pPr>
            <a:endParaRPr lang="es-ES" sz="2000" dirty="0"/>
          </a:p>
          <a:p>
            <a:pPr marL="0" indent="0" algn="just">
              <a:lnSpc>
                <a:spcPct val="90000"/>
              </a:lnSpc>
              <a:buNone/>
            </a:pPr>
            <a:r>
              <a:rPr lang="es-ES" sz="2000" dirty="0"/>
              <a:t>2. El diseño y adopción de los instrumentos y procedimientos de gestión y actuación que permitan ejecutar actuaciones urbanas integrales y articular las actuaciones sectoriales que afectan la estructura del territorio municipal o distrital</a:t>
            </a:r>
            <a:r>
              <a:rPr lang="es-ES" sz="2000" dirty="0" smtClean="0"/>
              <a:t>.</a:t>
            </a:r>
          </a:p>
          <a:p>
            <a:pPr marL="0" indent="0" algn="just">
              <a:lnSpc>
                <a:spcPct val="90000"/>
              </a:lnSpc>
              <a:buNone/>
            </a:pPr>
            <a:endParaRPr lang="es-ES" sz="2000" dirty="0"/>
          </a:p>
          <a:p>
            <a:pPr marL="0" indent="0" algn="just">
              <a:lnSpc>
                <a:spcPct val="90000"/>
              </a:lnSpc>
              <a:buNone/>
            </a:pPr>
            <a:r>
              <a:rPr lang="es-ES" sz="2000" dirty="0"/>
              <a:t>3. La definición de los programas y proyectos que concretan estos propósitos.</a:t>
            </a:r>
          </a:p>
        </p:txBody>
      </p:sp>
      <p:sp>
        <p:nvSpPr>
          <p:cNvPr id="2" name="Título 1"/>
          <p:cNvSpPr>
            <a:spLocks noGrp="1"/>
          </p:cNvSpPr>
          <p:nvPr>
            <p:ph type="title"/>
          </p:nvPr>
        </p:nvSpPr>
        <p:spPr/>
        <p:txBody>
          <a:bodyPr>
            <a:normAutofit/>
          </a:bodyPr>
          <a:lstStyle/>
          <a:p>
            <a:r>
              <a:rPr lang="es-ES" sz="3200" b="1" dirty="0" smtClean="0"/>
              <a:t>OBJETO DEL ORDENAMIENTO </a:t>
            </a:r>
            <a:r>
              <a:rPr lang="es-ES" sz="3200" b="1" dirty="0"/>
              <a:t>DEL TERRITORIO MUNICIPAL </a:t>
            </a:r>
            <a:endParaRPr lang="es-ES" sz="3200"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120872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067" y="3011713"/>
            <a:ext cx="7408333" cy="3114449"/>
          </a:xfrm>
        </p:spPr>
        <p:txBody>
          <a:bodyPr>
            <a:normAutofit/>
          </a:bodyPr>
          <a:lstStyle/>
          <a:p>
            <a:pPr marL="0" lvl="0" indent="0" algn="ctr">
              <a:spcBef>
                <a:spcPts val="0"/>
              </a:spcBef>
              <a:buClrTx/>
              <a:buSzTx/>
              <a:buNone/>
              <a:defRPr/>
            </a:pPr>
            <a:r>
              <a:rPr lang="en-US" sz="2800" dirty="0"/>
              <a:t>PLANIFICACION  (QUÉ SE QUIERE)</a:t>
            </a:r>
          </a:p>
          <a:p>
            <a:pPr marL="0" lvl="0" indent="0" algn="ctr">
              <a:spcBef>
                <a:spcPts val="0"/>
              </a:spcBef>
              <a:buClrTx/>
              <a:buSzTx/>
              <a:buNone/>
              <a:defRPr/>
            </a:pPr>
            <a:endParaRPr lang="en-US" sz="2800" dirty="0"/>
          </a:p>
          <a:p>
            <a:pPr marL="0" lvl="0" indent="0" algn="ctr">
              <a:spcBef>
                <a:spcPts val="0"/>
              </a:spcBef>
              <a:buClrTx/>
              <a:buSzTx/>
              <a:buNone/>
              <a:defRPr/>
            </a:pPr>
            <a:r>
              <a:rPr lang="en-US" sz="2800" dirty="0"/>
              <a:t>GESTION (CÓMO SE LOGRA)</a:t>
            </a:r>
          </a:p>
          <a:p>
            <a:pPr marL="0" lvl="0" indent="0" algn="ctr">
              <a:spcBef>
                <a:spcPts val="0"/>
              </a:spcBef>
              <a:buClrTx/>
              <a:buSzTx/>
              <a:buNone/>
              <a:defRPr/>
            </a:pPr>
            <a:endParaRPr lang="en-US" sz="2800" dirty="0"/>
          </a:p>
          <a:p>
            <a:pPr marL="0" lvl="0" indent="0" algn="ctr">
              <a:spcBef>
                <a:spcPts val="0"/>
              </a:spcBef>
              <a:buClrTx/>
              <a:buSzTx/>
              <a:buNone/>
              <a:defRPr/>
            </a:pPr>
            <a:r>
              <a:rPr lang="en-US" sz="2800" dirty="0"/>
              <a:t>FINANCIACIÓN (CUÁLES RECURSOS)</a:t>
            </a:r>
          </a:p>
        </p:txBody>
      </p:sp>
      <p:sp>
        <p:nvSpPr>
          <p:cNvPr id="2" name="Título 1"/>
          <p:cNvSpPr>
            <a:spLocks noGrp="1"/>
          </p:cNvSpPr>
          <p:nvPr>
            <p:ph type="title"/>
          </p:nvPr>
        </p:nvSpPr>
        <p:spPr/>
        <p:txBody>
          <a:bodyPr>
            <a:normAutofit fontScale="90000"/>
          </a:bodyPr>
          <a:lstStyle/>
          <a:p>
            <a:r>
              <a:rPr lang="es-ES" b="1" dirty="0" smtClean="0"/>
              <a:t>INSTRUMENTOS DE ORDENACIÓN FISICO TERRITORIAL</a:t>
            </a:r>
            <a:endParaRPr lang="es-ES" b="1" dirty="0"/>
          </a:p>
        </p:txBody>
      </p:sp>
      <p:sp>
        <p:nvSpPr>
          <p:cNvPr id="4" name="Marcador de pie de página 3"/>
          <p:cNvSpPr>
            <a:spLocks noGrp="1"/>
          </p:cNvSpPr>
          <p:nvPr>
            <p:ph type="ftr" sz="quarter" idx="11"/>
          </p:nvPr>
        </p:nvSpPr>
        <p:spPr/>
        <p:txBody>
          <a:bodyPr/>
          <a:lstStyle/>
          <a:p>
            <a:r>
              <a:rPr lang="es-ES" smtClean="0"/>
              <a:t>ABOGADO URBANISTA NELSON URIBE RAMIREZ</a:t>
            </a:r>
            <a:endParaRPr lang="es-ES"/>
          </a:p>
        </p:txBody>
      </p:sp>
    </p:spTree>
    <p:extLst>
      <p:ext uri="{BB962C8B-B14F-4D97-AF65-F5344CB8AC3E}">
        <p14:creationId xmlns:p14="http://schemas.microsoft.com/office/powerpoint/2010/main" val="350466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Forma de onda.thmx</Template>
  <TotalTime>1006</TotalTime>
  <Words>1936</Words>
  <Application>Microsoft Macintosh PowerPoint</Application>
  <PresentationFormat>Presentación en pantalla (4:3)</PresentationFormat>
  <Paragraphs>234</Paragraphs>
  <Slides>30</Slides>
  <Notes>4</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Forma de onda</vt:lpstr>
      <vt:lpstr>TRIPTICO DEL DESARROLLO FISICO TERRITORIAL</vt:lpstr>
      <vt:lpstr>INTERESES INVOLUCRADOS</vt:lpstr>
      <vt:lpstr>PRINCIPIOS DEL DESARROLLO FISICO TERRITORIAL  </vt:lpstr>
      <vt:lpstr>FUNCION PÚBLICA DEL URBANISMO - FINES (Articulo 3 ley 388/97)</vt:lpstr>
      <vt:lpstr>ACCIÓN URBANISTICA ARTICULO 8 LEY 388/97</vt:lpstr>
      <vt:lpstr>ACTUACIÓN URBANISTICA</vt:lpstr>
      <vt:lpstr>ORDENAMIENTO DEL TERRITORIO MUNICIPAL - CONCEPTO</vt:lpstr>
      <vt:lpstr>OBJETO DEL ORDENAMIENTO DEL TERRITORIO MUNICIPAL </vt:lpstr>
      <vt:lpstr>INSTRUMENTOS DE ORDENACIÓN FISICO TERRITORIAL</vt:lpstr>
      <vt:lpstr>PLANES DE ORDENAMIENTO TERRITORIAL</vt:lpstr>
      <vt:lpstr>NATURALEZA JURIDICA DEL P.O.T. Y SU LECTURA DIMENSIONAL</vt:lpstr>
      <vt:lpstr>P.O.T Y PLAN DE DESARROLLO</vt:lpstr>
      <vt:lpstr>CLASES DE SUELO</vt:lpstr>
      <vt:lpstr>CATEGORIAS DE SUELO</vt:lpstr>
      <vt:lpstr>SISTEMAS ESTRUCTURANTES</vt:lpstr>
      <vt:lpstr>Presentación de PowerPoint</vt:lpstr>
      <vt:lpstr>Presentación de PowerPoint</vt:lpstr>
      <vt:lpstr>Presentación de PowerPoint</vt:lpstr>
      <vt:lpstr>UNIDADES DE ACTUACIÓN URBANISTICA</vt:lpstr>
      <vt:lpstr>CESIONES OBLIGATORIAS</vt:lpstr>
      <vt:lpstr>ESTRUCTURA BASICA POT</vt:lpstr>
      <vt:lpstr>Presentación de PowerPoint</vt:lpstr>
      <vt:lpstr>Presentación de PowerPoint</vt:lpstr>
      <vt:lpstr>PARTICIPACIÓN EN PLUSVALIA </vt:lpstr>
      <vt:lpstr>HECHOS GENERADORES</vt:lpstr>
      <vt:lpstr>MONTO DE LA PARTICIPACIÓN</vt:lpstr>
      <vt:lpstr>Exigibilidad y cobro de la participación</vt:lpstr>
      <vt:lpstr>FORMAS DE PAGO DE LA PARTICIPACIÓN </vt:lpstr>
      <vt:lpstr>Presentación de PowerPoint</vt:lpstr>
      <vt:lpstr>DESTINACIÓN DE LOS RECURSOS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TRIPTICO DEL DESARROLLO FISICO TERRITORIAL</dc:title>
  <dc:creator>Usuario Mac</dc:creator>
  <cp:lastModifiedBy>Usuario Mac</cp:lastModifiedBy>
  <cp:revision>35</cp:revision>
  <dcterms:created xsi:type="dcterms:W3CDTF">2014-11-21T01:55:33Z</dcterms:created>
  <dcterms:modified xsi:type="dcterms:W3CDTF">2016-06-29T20:13:16Z</dcterms:modified>
</cp:coreProperties>
</file>